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tags/tag1.xml" ContentType="application/vnd.openxmlformats-officedocument.presentationml.tags+xml"/>
  <Override PartName="/ppt/notesSlides/notesSlide2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  <p:sldMasterId id="2147483726" r:id="rId2"/>
  </p:sldMasterIdLst>
  <p:notesMasterIdLst>
    <p:notesMasterId r:id="rId59"/>
  </p:notesMasterIdLst>
  <p:handoutMasterIdLst>
    <p:handoutMasterId r:id="rId60"/>
  </p:handoutMasterIdLst>
  <p:sldIdLst>
    <p:sldId id="256" r:id="rId3"/>
    <p:sldId id="405" r:id="rId4"/>
    <p:sldId id="424" r:id="rId5"/>
    <p:sldId id="417" r:id="rId6"/>
    <p:sldId id="428" r:id="rId7"/>
    <p:sldId id="400" r:id="rId8"/>
    <p:sldId id="401" r:id="rId9"/>
    <p:sldId id="402" r:id="rId10"/>
    <p:sldId id="403" r:id="rId11"/>
    <p:sldId id="429" r:id="rId12"/>
    <p:sldId id="413" r:id="rId13"/>
    <p:sldId id="412" r:id="rId14"/>
    <p:sldId id="410" r:id="rId15"/>
    <p:sldId id="355" r:id="rId16"/>
    <p:sldId id="461" r:id="rId17"/>
    <p:sldId id="460" r:id="rId18"/>
    <p:sldId id="357" r:id="rId19"/>
    <p:sldId id="356" r:id="rId20"/>
    <p:sldId id="359" r:id="rId21"/>
    <p:sldId id="425" r:id="rId22"/>
    <p:sldId id="426" r:id="rId23"/>
    <p:sldId id="361" r:id="rId24"/>
    <p:sldId id="360" r:id="rId25"/>
    <p:sldId id="427" r:id="rId26"/>
    <p:sldId id="363" r:id="rId27"/>
    <p:sldId id="364" r:id="rId28"/>
    <p:sldId id="430" r:id="rId29"/>
    <p:sldId id="448" r:id="rId30"/>
    <p:sldId id="447" r:id="rId31"/>
    <p:sldId id="420" r:id="rId32"/>
    <p:sldId id="449" r:id="rId33"/>
    <p:sldId id="422" r:id="rId34"/>
    <p:sldId id="446" r:id="rId35"/>
    <p:sldId id="450" r:id="rId36"/>
    <p:sldId id="451" r:id="rId37"/>
    <p:sldId id="431" r:id="rId38"/>
    <p:sldId id="432" r:id="rId39"/>
    <p:sldId id="458" r:id="rId40"/>
    <p:sldId id="459" r:id="rId41"/>
    <p:sldId id="433" r:id="rId42"/>
    <p:sldId id="434" r:id="rId43"/>
    <p:sldId id="444" r:id="rId44"/>
    <p:sldId id="452" r:id="rId45"/>
    <p:sldId id="435" r:id="rId46"/>
    <p:sldId id="456" r:id="rId47"/>
    <p:sldId id="455" r:id="rId48"/>
    <p:sldId id="457" r:id="rId49"/>
    <p:sldId id="436" r:id="rId50"/>
    <p:sldId id="437" r:id="rId51"/>
    <p:sldId id="438" r:id="rId52"/>
    <p:sldId id="439" r:id="rId53"/>
    <p:sldId id="445" r:id="rId54"/>
    <p:sldId id="442" r:id="rId55"/>
    <p:sldId id="380" r:id="rId56"/>
    <p:sldId id="443" r:id="rId57"/>
    <p:sldId id="316" r:id="rId5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6FF"/>
    <a:srgbClr val="0000FF"/>
    <a:srgbClr val="6585CF"/>
    <a:srgbClr val="6699FF"/>
    <a:srgbClr val="D8FEF8"/>
    <a:srgbClr val="FF5050"/>
    <a:srgbClr val="00FFFF"/>
    <a:srgbClr val="FFFFFF"/>
    <a:srgbClr val="FF0000"/>
    <a:srgbClr val="FF7C8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无样式，网格型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中度样式 2 - 强调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A107856-5554-42FB-B03E-39F5DBC370BA}" styleName="中度样式 4 - 强调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250" autoAdjust="0"/>
    <p:restoredTop sz="95656" autoAdjust="0"/>
  </p:normalViewPr>
  <p:slideViewPr>
    <p:cSldViewPr>
      <p:cViewPr>
        <p:scale>
          <a:sx n="123" d="100"/>
          <a:sy n="123" d="100"/>
        </p:scale>
        <p:origin x="-128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61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78DBB57-7D50-C649-A5CA-4D486C2E4793}" type="doc">
      <dgm:prSet loTypeId="urn:microsoft.com/office/officeart/2005/8/layout/cycle1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33752B9-86B3-794B-9A56-3943A6EE7FB7}">
      <dgm:prSet phldrT="[Text]"/>
      <dgm:spPr/>
      <dgm:t>
        <a:bodyPr/>
        <a:lstStyle/>
        <a:p>
          <a:r>
            <a:rPr lang="en-US" dirty="0"/>
            <a:t>Do</a:t>
          </a:r>
        </a:p>
      </dgm:t>
    </dgm:pt>
    <dgm:pt modelId="{CA6E055B-BB9C-5740-9C7F-A144A49C97D3}" type="parTrans" cxnId="{539673F1-2114-8D4B-BD2C-4C8109EEED0E}">
      <dgm:prSet/>
      <dgm:spPr/>
      <dgm:t>
        <a:bodyPr/>
        <a:lstStyle/>
        <a:p>
          <a:endParaRPr lang="en-US"/>
        </a:p>
      </dgm:t>
    </dgm:pt>
    <dgm:pt modelId="{6F9A5B67-52E9-8E4B-B690-0418DB018A9E}" type="sibTrans" cxnId="{539673F1-2114-8D4B-BD2C-4C8109EEED0E}">
      <dgm:prSet/>
      <dgm:spPr>
        <a:solidFill>
          <a:schemeClr val="bg2">
            <a:lumMod val="50000"/>
          </a:schemeClr>
        </a:solidFill>
        <a:effectLst/>
      </dgm:spPr>
      <dgm:t>
        <a:bodyPr/>
        <a:lstStyle/>
        <a:p>
          <a:endParaRPr lang="en-US"/>
        </a:p>
      </dgm:t>
    </dgm:pt>
    <dgm:pt modelId="{15062EFC-2288-C649-8B63-E62A3C42602B}">
      <dgm:prSet phldrT="[Text]"/>
      <dgm:spPr/>
      <dgm:t>
        <a:bodyPr/>
        <a:lstStyle/>
        <a:p>
          <a:r>
            <a:rPr lang="en-US" dirty="0"/>
            <a:t>Check</a:t>
          </a:r>
        </a:p>
      </dgm:t>
    </dgm:pt>
    <dgm:pt modelId="{51C9EDFD-70A4-F945-833C-87114EB4DB61}" type="parTrans" cxnId="{1D84DBF8-2269-6D45-A80F-9F520803A8FE}">
      <dgm:prSet/>
      <dgm:spPr/>
      <dgm:t>
        <a:bodyPr/>
        <a:lstStyle/>
        <a:p>
          <a:endParaRPr lang="en-US"/>
        </a:p>
      </dgm:t>
    </dgm:pt>
    <dgm:pt modelId="{5C6A8549-70E4-624E-8B8E-3204F178034B}" type="sibTrans" cxnId="{1D84DBF8-2269-6D45-A80F-9F520803A8FE}">
      <dgm:prSet/>
      <dgm:spPr>
        <a:solidFill>
          <a:schemeClr val="bg2">
            <a:lumMod val="50000"/>
          </a:schemeClr>
        </a:solidFill>
        <a:effectLst/>
      </dgm:spPr>
      <dgm:t>
        <a:bodyPr/>
        <a:lstStyle/>
        <a:p>
          <a:endParaRPr lang="en-US"/>
        </a:p>
      </dgm:t>
    </dgm:pt>
    <dgm:pt modelId="{F61EAF86-23AE-8444-8A0B-952A7BE59FAD}">
      <dgm:prSet phldrT="[Text]"/>
      <dgm:spPr/>
      <dgm:t>
        <a:bodyPr/>
        <a:lstStyle/>
        <a:p>
          <a:r>
            <a:rPr lang="en-US" dirty="0"/>
            <a:t>Adjust</a:t>
          </a:r>
        </a:p>
      </dgm:t>
    </dgm:pt>
    <dgm:pt modelId="{9B5845A9-AA72-474F-ACE5-A738BDB665D1}" type="parTrans" cxnId="{FA088DE6-3C74-4B42-9474-83855340AFA0}">
      <dgm:prSet/>
      <dgm:spPr/>
      <dgm:t>
        <a:bodyPr/>
        <a:lstStyle/>
        <a:p>
          <a:endParaRPr lang="en-US"/>
        </a:p>
      </dgm:t>
    </dgm:pt>
    <dgm:pt modelId="{3411607D-9DB3-BB4A-BE77-A76686F74D6D}" type="sibTrans" cxnId="{FA088DE6-3C74-4B42-9474-83855340AFA0}">
      <dgm:prSet/>
      <dgm:spPr>
        <a:solidFill>
          <a:schemeClr val="bg2">
            <a:lumMod val="50000"/>
          </a:schemeClr>
        </a:solidFill>
        <a:effectLst/>
      </dgm:spPr>
      <dgm:t>
        <a:bodyPr/>
        <a:lstStyle/>
        <a:p>
          <a:endParaRPr lang="en-US"/>
        </a:p>
      </dgm:t>
    </dgm:pt>
    <dgm:pt modelId="{D1D242AD-C6AB-5846-984A-CE26035B1F64}">
      <dgm:prSet phldrT="[Text]"/>
      <dgm:spPr/>
      <dgm:t>
        <a:bodyPr/>
        <a:lstStyle/>
        <a:p>
          <a:r>
            <a:rPr lang="en-US" dirty="0"/>
            <a:t>Plan</a:t>
          </a:r>
        </a:p>
      </dgm:t>
    </dgm:pt>
    <dgm:pt modelId="{FC1DB619-B75F-B048-8743-38491D63B064}" type="parTrans" cxnId="{551E0DB4-4116-E140-B52B-CDCE4D76AA80}">
      <dgm:prSet/>
      <dgm:spPr/>
      <dgm:t>
        <a:bodyPr/>
        <a:lstStyle/>
        <a:p>
          <a:endParaRPr lang="en-US"/>
        </a:p>
      </dgm:t>
    </dgm:pt>
    <dgm:pt modelId="{1D16AFA1-EAF7-7740-8454-79DE10F38084}" type="sibTrans" cxnId="{551E0DB4-4116-E140-B52B-CDCE4D76AA80}">
      <dgm:prSet/>
      <dgm:spPr>
        <a:solidFill>
          <a:schemeClr val="bg2">
            <a:lumMod val="50000"/>
          </a:schemeClr>
        </a:solidFill>
        <a:effectLst/>
      </dgm:spPr>
      <dgm:t>
        <a:bodyPr/>
        <a:lstStyle/>
        <a:p>
          <a:endParaRPr lang="en-US"/>
        </a:p>
      </dgm:t>
    </dgm:pt>
    <dgm:pt modelId="{C0625F23-FACC-1E49-AF15-2496E2BB81B5}" type="pres">
      <dgm:prSet presAssocID="{778DBB57-7D50-C649-A5CA-4D486C2E4793}" presName="cycle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74C60E3F-A1BD-E94C-B608-17B48A435AF0}" type="pres">
      <dgm:prSet presAssocID="{333752B9-86B3-794B-9A56-3943A6EE7FB7}" presName="dummy" presStyleCnt="0"/>
      <dgm:spPr/>
    </dgm:pt>
    <dgm:pt modelId="{8BC0829A-274A-8744-98CB-44790541ADB3}" type="pres">
      <dgm:prSet presAssocID="{333752B9-86B3-794B-9A56-3943A6EE7FB7}" presName="node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464E82-40D2-F541-ACEE-BAD62C61D323}" type="pres">
      <dgm:prSet presAssocID="{6F9A5B67-52E9-8E4B-B690-0418DB018A9E}" presName="sibTrans" presStyleLbl="node1" presStyleIdx="0" presStyleCnt="4"/>
      <dgm:spPr/>
      <dgm:t>
        <a:bodyPr/>
        <a:lstStyle/>
        <a:p>
          <a:endParaRPr lang="zh-CN" altLang="en-US"/>
        </a:p>
      </dgm:t>
    </dgm:pt>
    <dgm:pt modelId="{1C069E80-CA35-8E4B-A323-5C5F1B26DA96}" type="pres">
      <dgm:prSet presAssocID="{15062EFC-2288-C649-8B63-E62A3C42602B}" presName="dummy" presStyleCnt="0"/>
      <dgm:spPr/>
    </dgm:pt>
    <dgm:pt modelId="{42D0F23A-99C2-874B-8F3C-B9891A026658}" type="pres">
      <dgm:prSet presAssocID="{15062EFC-2288-C649-8B63-E62A3C42602B}" presName="node" presStyleLbl="revTx" presStyleIdx="1" presStyleCnt="4" custRadScaleRad="91274" custRadScaleInc="551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1C69493-9881-2F43-90D5-717D96F6294D}" type="pres">
      <dgm:prSet presAssocID="{5C6A8549-70E4-624E-8B8E-3204F178034B}" presName="sibTrans" presStyleLbl="node1" presStyleIdx="1" presStyleCnt="4"/>
      <dgm:spPr/>
      <dgm:t>
        <a:bodyPr/>
        <a:lstStyle/>
        <a:p>
          <a:endParaRPr lang="zh-CN" altLang="en-US"/>
        </a:p>
      </dgm:t>
    </dgm:pt>
    <dgm:pt modelId="{3FD36272-AFFF-6242-A6B5-531A33A9D9C6}" type="pres">
      <dgm:prSet presAssocID="{F61EAF86-23AE-8444-8A0B-952A7BE59FAD}" presName="dummy" presStyleCnt="0"/>
      <dgm:spPr/>
    </dgm:pt>
    <dgm:pt modelId="{70167A6C-CDD2-C844-8F3E-06B3C30FF12F}" type="pres">
      <dgm:prSet presAssocID="{F61EAF86-23AE-8444-8A0B-952A7BE59FAD}" presName="node" presStyleLbl="revTx" presStyleIdx="2" presStyleCnt="4" custRadScaleRad="94034" custRadScaleInc="251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67064E2-B0F4-EF43-89FE-832CBD9B8DD1}" type="pres">
      <dgm:prSet presAssocID="{3411607D-9DB3-BB4A-BE77-A76686F74D6D}" presName="sibTrans" presStyleLbl="node1" presStyleIdx="2" presStyleCnt="4"/>
      <dgm:spPr/>
      <dgm:t>
        <a:bodyPr/>
        <a:lstStyle/>
        <a:p>
          <a:endParaRPr lang="zh-CN" altLang="en-US"/>
        </a:p>
      </dgm:t>
    </dgm:pt>
    <dgm:pt modelId="{CE9AAD1A-EC6F-1E4E-AE15-6A255EF573A7}" type="pres">
      <dgm:prSet presAssocID="{D1D242AD-C6AB-5846-984A-CE26035B1F64}" presName="dummy" presStyleCnt="0"/>
      <dgm:spPr/>
    </dgm:pt>
    <dgm:pt modelId="{6C24B5F2-59F5-3B4A-B7C4-22DF14124EEA}" type="pres">
      <dgm:prSet presAssocID="{D1D242AD-C6AB-5846-984A-CE26035B1F64}" presName="node" presStyleLbl="revTx" presStyleIdx="3" presStyleCnt="4" custRadScaleRad="93358" custRadScaleInc="-643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0C84352-3DB4-B243-9775-F7BAF98E0DA8}" type="pres">
      <dgm:prSet presAssocID="{1D16AFA1-EAF7-7740-8454-79DE10F38084}" presName="sibTrans" presStyleLbl="node1" presStyleIdx="3" presStyleCnt="4"/>
      <dgm:spPr/>
      <dgm:t>
        <a:bodyPr/>
        <a:lstStyle/>
        <a:p>
          <a:endParaRPr lang="zh-CN" altLang="en-US"/>
        </a:p>
      </dgm:t>
    </dgm:pt>
  </dgm:ptLst>
  <dgm:cxnLst>
    <dgm:cxn modelId="{FA088DE6-3C74-4B42-9474-83855340AFA0}" srcId="{778DBB57-7D50-C649-A5CA-4D486C2E4793}" destId="{F61EAF86-23AE-8444-8A0B-952A7BE59FAD}" srcOrd="2" destOrd="0" parTransId="{9B5845A9-AA72-474F-ACE5-A738BDB665D1}" sibTransId="{3411607D-9DB3-BB4A-BE77-A76686F74D6D}"/>
    <dgm:cxn modelId="{EB1A772C-AB21-4AA0-BA85-E6F8B1590873}" type="presOf" srcId="{6F9A5B67-52E9-8E4B-B690-0418DB018A9E}" destId="{B7464E82-40D2-F541-ACEE-BAD62C61D323}" srcOrd="0" destOrd="0" presId="urn:microsoft.com/office/officeart/2005/8/layout/cycle1"/>
    <dgm:cxn modelId="{18BA9FCE-F524-4A70-8E0B-64BF0B87C9BF}" type="presOf" srcId="{1D16AFA1-EAF7-7740-8454-79DE10F38084}" destId="{30C84352-3DB4-B243-9775-F7BAF98E0DA8}" srcOrd="0" destOrd="0" presId="urn:microsoft.com/office/officeart/2005/8/layout/cycle1"/>
    <dgm:cxn modelId="{4DAB2540-D0D1-4992-AB0F-0E6839F7D909}" type="presOf" srcId="{3411607D-9DB3-BB4A-BE77-A76686F74D6D}" destId="{267064E2-B0F4-EF43-89FE-832CBD9B8DD1}" srcOrd="0" destOrd="0" presId="urn:microsoft.com/office/officeart/2005/8/layout/cycle1"/>
    <dgm:cxn modelId="{1D84DBF8-2269-6D45-A80F-9F520803A8FE}" srcId="{778DBB57-7D50-C649-A5CA-4D486C2E4793}" destId="{15062EFC-2288-C649-8B63-E62A3C42602B}" srcOrd="1" destOrd="0" parTransId="{51C9EDFD-70A4-F945-833C-87114EB4DB61}" sibTransId="{5C6A8549-70E4-624E-8B8E-3204F178034B}"/>
    <dgm:cxn modelId="{58E079C8-FE39-4EA7-8735-621329F37683}" type="presOf" srcId="{5C6A8549-70E4-624E-8B8E-3204F178034B}" destId="{B1C69493-9881-2F43-90D5-717D96F6294D}" srcOrd="0" destOrd="0" presId="urn:microsoft.com/office/officeart/2005/8/layout/cycle1"/>
    <dgm:cxn modelId="{C924FD65-3C8A-4FCF-A5AF-2D41A84A68C0}" type="presOf" srcId="{15062EFC-2288-C649-8B63-E62A3C42602B}" destId="{42D0F23A-99C2-874B-8F3C-B9891A026658}" srcOrd="0" destOrd="0" presId="urn:microsoft.com/office/officeart/2005/8/layout/cycle1"/>
    <dgm:cxn modelId="{E7536AF7-8BC0-4012-A895-B91D42D9ED33}" type="presOf" srcId="{F61EAF86-23AE-8444-8A0B-952A7BE59FAD}" destId="{70167A6C-CDD2-C844-8F3E-06B3C30FF12F}" srcOrd="0" destOrd="0" presId="urn:microsoft.com/office/officeart/2005/8/layout/cycle1"/>
    <dgm:cxn modelId="{551E0DB4-4116-E140-B52B-CDCE4D76AA80}" srcId="{778DBB57-7D50-C649-A5CA-4D486C2E4793}" destId="{D1D242AD-C6AB-5846-984A-CE26035B1F64}" srcOrd="3" destOrd="0" parTransId="{FC1DB619-B75F-B048-8743-38491D63B064}" sibTransId="{1D16AFA1-EAF7-7740-8454-79DE10F38084}"/>
    <dgm:cxn modelId="{931B6CC1-523B-4A81-9A6D-A4CF4E129C17}" type="presOf" srcId="{778DBB57-7D50-C649-A5CA-4D486C2E4793}" destId="{C0625F23-FACC-1E49-AF15-2496E2BB81B5}" srcOrd="0" destOrd="0" presId="urn:microsoft.com/office/officeart/2005/8/layout/cycle1"/>
    <dgm:cxn modelId="{C7434AD4-711E-4139-A881-97CDDAB15B84}" type="presOf" srcId="{D1D242AD-C6AB-5846-984A-CE26035B1F64}" destId="{6C24B5F2-59F5-3B4A-B7C4-22DF14124EEA}" srcOrd="0" destOrd="0" presId="urn:microsoft.com/office/officeart/2005/8/layout/cycle1"/>
    <dgm:cxn modelId="{539673F1-2114-8D4B-BD2C-4C8109EEED0E}" srcId="{778DBB57-7D50-C649-A5CA-4D486C2E4793}" destId="{333752B9-86B3-794B-9A56-3943A6EE7FB7}" srcOrd="0" destOrd="0" parTransId="{CA6E055B-BB9C-5740-9C7F-A144A49C97D3}" sibTransId="{6F9A5B67-52E9-8E4B-B690-0418DB018A9E}"/>
    <dgm:cxn modelId="{639AA0B9-46F3-4FEC-B454-FF6DED7CB22C}" type="presOf" srcId="{333752B9-86B3-794B-9A56-3943A6EE7FB7}" destId="{8BC0829A-274A-8744-98CB-44790541ADB3}" srcOrd="0" destOrd="0" presId="urn:microsoft.com/office/officeart/2005/8/layout/cycle1"/>
    <dgm:cxn modelId="{83F81402-A336-40EF-8397-49BB0A2988CB}" type="presParOf" srcId="{C0625F23-FACC-1E49-AF15-2496E2BB81B5}" destId="{74C60E3F-A1BD-E94C-B608-17B48A435AF0}" srcOrd="0" destOrd="0" presId="urn:microsoft.com/office/officeart/2005/8/layout/cycle1"/>
    <dgm:cxn modelId="{09237464-C9FB-4627-A5F7-C98A90A3DF2B}" type="presParOf" srcId="{C0625F23-FACC-1E49-AF15-2496E2BB81B5}" destId="{8BC0829A-274A-8744-98CB-44790541ADB3}" srcOrd="1" destOrd="0" presId="urn:microsoft.com/office/officeart/2005/8/layout/cycle1"/>
    <dgm:cxn modelId="{B5E9D74E-62F2-4664-92FF-355CDCAE763A}" type="presParOf" srcId="{C0625F23-FACC-1E49-AF15-2496E2BB81B5}" destId="{B7464E82-40D2-F541-ACEE-BAD62C61D323}" srcOrd="2" destOrd="0" presId="urn:microsoft.com/office/officeart/2005/8/layout/cycle1"/>
    <dgm:cxn modelId="{792102C9-27AF-43B0-8DC1-988AE53ECFBE}" type="presParOf" srcId="{C0625F23-FACC-1E49-AF15-2496E2BB81B5}" destId="{1C069E80-CA35-8E4B-A323-5C5F1B26DA96}" srcOrd="3" destOrd="0" presId="urn:microsoft.com/office/officeart/2005/8/layout/cycle1"/>
    <dgm:cxn modelId="{205C67FD-7BD0-4D8B-AD4D-63F50DBBE574}" type="presParOf" srcId="{C0625F23-FACC-1E49-AF15-2496E2BB81B5}" destId="{42D0F23A-99C2-874B-8F3C-B9891A026658}" srcOrd="4" destOrd="0" presId="urn:microsoft.com/office/officeart/2005/8/layout/cycle1"/>
    <dgm:cxn modelId="{6BCB1157-87C6-493A-B3C5-BDF2CF3E0C2F}" type="presParOf" srcId="{C0625F23-FACC-1E49-AF15-2496E2BB81B5}" destId="{B1C69493-9881-2F43-90D5-717D96F6294D}" srcOrd="5" destOrd="0" presId="urn:microsoft.com/office/officeart/2005/8/layout/cycle1"/>
    <dgm:cxn modelId="{F5BE9972-CC59-4E3D-AB88-9D5CA5559807}" type="presParOf" srcId="{C0625F23-FACC-1E49-AF15-2496E2BB81B5}" destId="{3FD36272-AFFF-6242-A6B5-531A33A9D9C6}" srcOrd="6" destOrd="0" presId="urn:microsoft.com/office/officeart/2005/8/layout/cycle1"/>
    <dgm:cxn modelId="{6C7D745E-920F-4338-B9F2-8A4804110754}" type="presParOf" srcId="{C0625F23-FACC-1E49-AF15-2496E2BB81B5}" destId="{70167A6C-CDD2-C844-8F3E-06B3C30FF12F}" srcOrd="7" destOrd="0" presId="urn:microsoft.com/office/officeart/2005/8/layout/cycle1"/>
    <dgm:cxn modelId="{BF2CCAE4-26B1-411D-A9CC-D620462B6C4E}" type="presParOf" srcId="{C0625F23-FACC-1E49-AF15-2496E2BB81B5}" destId="{267064E2-B0F4-EF43-89FE-832CBD9B8DD1}" srcOrd="8" destOrd="0" presId="urn:microsoft.com/office/officeart/2005/8/layout/cycle1"/>
    <dgm:cxn modelId="{CFFFC193-CCE7-472E-AFAA-3A88FB14A8EC}" type="presParOf" srcId="{C0625F23-FACC-1E49-AF15-2496E2BB81B5}" destId="{CE9AAD1A-EC6F-1E4E-AE15-6A255EF573A7}" srcOrd="9" destOrd="0" presId="urn:microsoft.com/office/officeart/2005/8/layout/cycle1"/>
    <dgm:cxn modelId="{18388E08-3B2C-4B93-931C-B8403C6E3A52}" type="presParOf" srcId="{C0625F23-FACC-1E49-AF15-2496E2BB81B5}" destId="{6C24B5F2-59F5-3B4A-B7C4-22DF14124EEA}" srcOrd="10" destOrd="0" presId="urn:microsoft.com/office/officeart/2005/8/layout/cycle1"/>
    <dgm:cxn modelId="{C8D178CA-F203-4FA9-A5DC-4759CFDEF412}" type="presParOf" srcId="{C0625F23-FACC-1E49-AF15-2496E2BB81B5}" destId="{30C84352-3DB4-B243-9775-F7BAF98E0DA8}" srcOrd="11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BC0829A-274A-8744-98CB-44790541ADB3}">
      <dsp:nvSpPr>
        <dsp:cNvPr id="0" name=""/>
        <dsp:cNvSpPr/>
      </dsp:nvSpPr>
      <dsp:spPr>
        <a:xfrm>
          <a:off x="1993806" y="54099"/>
          <a:ext cx="865156" cy="8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Do</a:t>
          </a:r>
        </a:p>
      </dsp:txBody>
      <dsp:txXfrm>
        <a:off x="1993806" y="54099"/>
        <a:ext cx="865156" cy="865156"/>
      </dsp:txXfrm>
    </dsp:sp>
    <dsp:sp modelId="{B7464E82-40D2-F541-ACEE-BAD62C61D323}">
      <dsp:nvSpPr>
        <dsp:cNvPr id="0" name=""/>
        <dsp:cNvSpPr/>
      </dsp:nvSpPr>
      <dsp:spPr>
        <a:xfrm>
          <a:off x="431401" y="-167043"/>
          <a:ext cx="2446394" cy="2446394"/>
        </a:xfrm>
        <a:prstGeom prst="circularArrow">
          <a:avLst>
            <a:gd name="adj1" fmla="val 6896"/>
            <a:gd name="adj2" fmla="val 464878"/>
            <a:gd name="adj3" fmla="val 978979"/>
            <a:gd name="adj4" fmla="val 21146357"/>
            <a:gd name="adj5" fmla="val 8045"/>
          </a:avLst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2D0F23A-99C2-874B-8F3C-B9891A026658}">
      <dsp:nvSpPr>
        <dsp:cNvPr id="0" name=""/>
        <dsp:cNvSpPr/>
      </dsp:nvSpPr>
      <dsp:spPr>
        <a:xfrm>
          <a:off x="1909945" y="1480401"/>
          <a:ext cx="865156" cy="8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Check</a:t>
          </a:r>
        </a:p>
      </dsp:txBody>
      <dsp:txXfrm>
        <a:off x="1909945" y="1480401"/>
        <a:ext cx="865156" cy="865156"/>
      </dsp:txXfrm>
    </dsp:sp>
    <dsp:sp modelId="{B1C69493-9881-2F43-90D5-717D96F6294D}">
      <dsp:nvSpPr>
        <dsp:cNvPr id="0" name=""/>
        <dsp:cNvSpPr/>
      </dsp:nvSpPr>
      <dsp:spPr>
        <a:xfrm>
          <a:off x="407997" y="-79232"/>
          <a:ext cx="2446394" cy="2446394"/>
        </a:xfrm>
        <a:prstGeom prst="circularArrow">
          <a:avLst>
            <a:gd name="adj1" fmla="val 6896"/>
            <a:gd name="adj2" fmla="val 464878"/>
            <a:gd name="adj3" fmla="val 5629717"/>
            <a:gd name="adj4" fmla="val 4467577"/>
            <a:gd name="adj5" fmla="val 8045"/>
          </a:avLst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0167A6C-CDD2-C844-8F3E-06B3C30FF12F}">
      <dsp:nvSpPr>
        <dsp:cNvPr id="0" name=""/>
        <dsp:cNvSpPr/>
      </dsp:nvSpPr>
      <dsp:spPr>
        <a:xfrm>
          <a:off x="557246" y="1472425"/>
          <a:ext cx="865156" cy="8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Adjust</a:t>
          </a:r>
        </a:p>
      </dsp:txBody>
      <dsp:txXfrm>
        <a:off x="557246" y="1472425"/>
        <a:ext cx="865156" cy="865156"/>
      </dsp:txXfrm>
    </dsp:sp>
    <dsp:sp modelId="{267064E2-B0F4-EF43-89FE-832CBD9B8DD1}">
      <dsp:nvSpPr>
        <dsp:cNvPr id="0" name=""/>
        <dsp:cNvSpPr/>
      </dsp:nvSpPr>
      <dsp:spPr>
        <a:xfrm>
          <a:off x="535062" y="13768"/>
          <a:ext cx="2446394" cy="2446394"/>
        </a:xfrm>
        <a:prstGeom prst="circularArrow">
          <a:avLst>
            <a:gd name="adj1" fmla="val 6896"/>
            <a:gd name="adj2" fmla="val 464878"/>
            <a:gd name="adj3" fmla="val 11153415"/>
            <a:gd name="adj4" fmla="val 10015206"/>
            <a:gd name="adj5" fmla="val 8045"/>
          </a:avLst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C24B5F2-59F5-3B4A-B7C4-22DF14124EEA}">
      <dsp:nvSpPr>
        <dsp:cNvPr id="0" name=""/>
        <dsp:cNvSpPr/>
      </dsp:nvSpPr>
      <dsp:spPr>
        <a:xfrm>
          <a:off x="548536" y="126484"/>
          <a:ext cx="865156" cy="86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lvl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400" kern="1200" dirty="0"/>
            <a:t>Plan</a:t>
          </a:r>
        </a:p>
      </dsp:txBody>
      <dsp:txXfrm>
        <a:off x="548536" y="126484"/>
        <a:ext cx="865156" cy="865156"/>
      </dsp:txXfrm>
    </dsp:sp>
    <dsp:sp modelId="{30C84352-3DB4-B243-9775-F7BAF98E0DA8}">
      <dsp:nvSpPr>
        <dsp:cNvPr id="0" name=""/>
        <dsp:cNvSpPr/>
      </dsp:nvSpPr>
      <dsp:spPr>
        <a:xfrm>
          <a:off x="590578" y="28617"/>
          <a:ext cx="2446394" cy="2446394"/>
        </a:xfrm>
        <a:prstGeom prst="circularArrow">
          <a:avLst>
            <a:gd name="adj1" fmla="val 6896"/>
            <a:gd name="adj2" fmla="val 464878"/>
            <a:gd name="adj3" fmla="val 16332980"/>
            <a:gd name="adj4" fmla="val 14843109"/>
            <a:gd name="adj5" fmla="val 8045"/>
          </a:avLst>
        </a:prstGeom>
        <a:solidFill>
          <a:schemeClr val="bg2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35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55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7387D34B-73E2-4CC4-A6B4-65E8624CA483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796830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126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56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56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ea typeface="宋体" pitchFamily="2" charset="-122"/>
              </a:defRPr>
            </a:lvl1pPr>
          </a:lstStyle>
          <a:p>
            <a:pPr>
              <a:defRPr/>
            </a:pPr>
            <a:fld id="{8AB7A4EA-B79E-4843-9975-1078B4E3760A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100405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56517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691504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390599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929489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B7A4EA-B79E-4843-9975-1078B4E3760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361270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8AB7A4EA-B79E-4843-9975-1078B4E3760A}" type="slidenum">
              <a:rPr kumimoji="0" lang="en-US" altLang="zh-CN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charset="0"/>
                <a:ea typeface="宋体" pitchFamily="2" charset="-122"/>
                <a:cs typeface="+mn-cs"/>
              </a:rPr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074046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267856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70473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458746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2616543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453141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9904584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994121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8431254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9998394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5917477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0841563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0910788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950642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在公司规模发展中引入国际最先进的规模化敏捷框架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SAFe4.0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，</a:t>
            </a: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它以民主集中制为思想，在保证灵活的基础上进行适当的监管，是一个更具有扩展性和模块化的框架。它从团队、平台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/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产品、价值流和投资组合四个层级，全面、系统地给出企业级大规模敏捷实施的策略和框架。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  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层中顶层“项目组合层”让投资符合企业的发展战略；下面的层基本是产品线层，通过产品愿景、路线图、版本规划、解决方案演示，体现产品的价值。业务间的依赖以及协同通过发布火车解决。团队以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Scrum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、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XP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实践为基础，项目管理为框架的基础上，进一步引入精益，精益思维和系统思维、系统工程等思想和实践。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8215249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0146901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27177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CMMI</a:t>
            </a:r>
            <a:r>
              <a:rPr kumimoji="1"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Capability Maturity Model Integration</a:t>
            </a:r>
            <a:r>
              <a:rPr kumimoji="1"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）即“能力成熟度集成模型”，是由美国国防部与卡内基</a:t>
            </a:r>
            <a:r>
              <a:rPr kumimoji="1"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kumimoji="1" lang="zh-CN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梅隆大学和美国国防工业协会共同开发和研制的，其目的是帮助软件企业对软件工程过程进行管理和改进，增强开发与改进能力，从而能按时地、不超预算地开发出高质量的软件，是专门针对软件行业的一个过程改进方法和规范，是目前国际软件行业顶级的评估标准，在世界范围内已经得到软件企业的广泛应用，具有举足轻重的地位。</a:t>
            </a:r>
            <a:endParaRPr kumimoji="1"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0502158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依据公司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互联网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+”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平台化战略，基于业务实际，针对平台与产品开发实际建立；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以价值和目标导向，多敏捷团队协作的持续探索、持续交付模式；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借鉴</a:t>
            </a:r>
            <a:r>
              <a:rPr lang="en-US" altLang="zh-CN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SAFe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最佳实践、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CMMI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模型，并与敏捷开发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V1.2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兼容；</a:t>
            </a:r>
            <a:endParaRPr lang="zh-CN" altLang="en-US" sz="1200" b="1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626781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依据公司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互联网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+”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平台化战略，基于业务实际，针对平台与产品开发实际建立；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以价值和目标导向，多敏捷团队协作的持续探索、持续交付模式；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借鉴</a:t>
            </a:r>
            <a:r>
              <a:rPr lang="en-US" altLang="zh-CN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SAFe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最佳实践、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CMMI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模型，并与敏捷开发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V1.2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兼容；</a:t>
            </a:r>
            <a:endParaRPr lang="zh-CN" altLang="en-US" sz="1200" b="1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53163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依据公司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”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互联网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+”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平台化战略，基于业务实际，针对平台与产品开发实际建立；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以价值和目标导向，多敏捷团队协作的持续探索、持续交付模式；</a:t>
            </a:r>
            <a:endParaRPr lang="en-US" altLang="zh-CN" sz="1200" b="1" dirty="0">
              <a:solidFill>
                <a:schemeClr val="tx1">
                  <a:lumMod val="65000"/>
                  <a:lumOff val="35000"/>
                </a:schemeClr>
              </a:solidFill>
              <a:latin typeface="Microsoft YaHei" charset="-122"/>
              <a:ea typeface="Microsoft YaHei" charset="-122"/>
              <a:cs typeface="Microsoft YaHei" charset="-122"/>
            </a:endParaRPr>
          </a:p>
          <a:p>
            <a:pPr marL="285750" indent="-285750">
              <a:lnSpc>
                <a:spcPct val="150000"/>
              </a:lnSpc>
              <a:buFont typeface="Wingdings" charset="2"/>
              <a:buChar char="l"/>
            </a:pP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借鉴</a:t>
            </a:r>
            <a:r>
              <a:rPr lang="en-US" altLang="zh-CN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SAFe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最佳实践、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CMMI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模型，并与敏捷开发 </a:t>
            </a:r>
            <a:r>
              <a:rPr lang="en-US" altLang="zh-CN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V1.2 </a:t>
            </a:r>
            <a:r>
              <a:rPr lang="zh-CN" alt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Microsoft YaHei" charset="-122"/>
                <a:ea typeface="Microsoft YaHei" charset="-122"/>
                <a:cs typeface="Microsoft YaHei" charset="-122"/>
              </a:rPr>
              <a:t>兼容；</a:t>
            </a:r>
            <a:endParaRPr lang="zh-CN" altLang="en-US" sz="1200" b="1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72802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0322700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049771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08953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CMMI-OPF.SP3.4: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Incorporate process related experiences derived from planning and performing the process into organizational process assets.</a:t>
            </a:r>
            <a:endParaRPr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将源于过程的计划与执行的、与过程相关的经验纳入组织级过程资产。</a:t>
            </a:r>
          </a:p>
          <a:p>
            <a:endParaRPr lang="en-US" altLang="zh-CN" dirty="0"/>
          </a:p>
          <a:p>
            <a:r>
              <a:rPr lang="en-US" altLang="zh-CN" dirty="0"/>
              <a:t>IPM.SP1.7: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SP 1.7	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Contribute process related experiences to organizational process assets.</a:t>
            </a:r>
            <a:endParaRPr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将过程相关经验贡献给组织级过程资产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GP3.2:</a:t>
            </a:r>
          </a:p>
          <a:p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Collect process related experiences derived from planning and performing the process to support the future use and improvement of the organization’s processes and process assets.</a:t>
            </a:r>
            <a:endParaRPr lang="zh-CN" altLang="zh-CN" sz="1200" kern="1200" dirty="0">
              <a:solidFill>
                <a:schemeClr val="tx1"/>
              </a:solidFill>
              <a:effectLst/>
              <a:latin typeface="Arial" charset="0"/>
              <a:ea typeface="宋体" pitchFamily="2" charset="-122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Arial" charset="0"/>
                <a:ea typeface="宋体" pitchFamily="2" charset="-122"/>
                <a:cs typeface="+mn-cs"/>
              </a:rPr>
              <a:t>收集源于过程的计划与执行的、与过程相关的经验，以支持组织过程与过程资产未来的使用与改进。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172752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769121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8025396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841817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544017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074689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2637948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8935899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4744680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1449114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引入业界</a:t>
            </a:r>
            <a:r>
              <a:rPr lang="en-US" altLang="zh-CN" dirty="0"/>
              <a:t>SAFe4.5</a:t>
            </a:r>
            <a:r>
              <a:rPr lang="zh-CN" altLang="en-US" dirty="0"/>
              <a:t>先进研发模型，结合</a:t>
            </a:r>
            <a:r>
              <a:rPr lang="en-US" altLang="zh-CN" dirty="0"/>
              <a:t>CMMI4</a:t>
            </a:r>
            <a:r>
              <a:rPr lang="zh-CN" altLang="en-US" dirty="0"/>
              <a:t>和万维敏捷研发体系</a:t>
            </a:r>
            <a:r>
              <a:rPr lang="en-US" altLang="zh-CN" dirty="0"/>
              <a:t>V1.2</a:t>
            </a:r>
            <a:r>
              <a:rPr lang="zh-CN" altLang="en-US" dirty="0"/>
              <a:t>，构建基于“</a:t>
            </a:r>
            <a:r>
              <a:rPr lang="en-US" altLang="zh-CN" dirty="0"/>
              <a:t>CMMI4+SAFe+</a:t>
            </a:r>
            <a:r>
              <a:rPr lang="zh-CN" altLang="en-US" dirty="0"/>
              <a:t>敏捷”的万维规模化敏捷研发体系（</a:t>
            </a:r>
            <a:r>
              <a:rPr lang="en-US" altLang="zh-CN" dirty="0"/>
              <a:t>WSA5.0</a:t>
            </a:r>
            <a:r>
              <a:rPr lang="zh-CN" altLang="en-US" dirty="0"/>
              <a:t>）。完成全生命周期软件研发工艺流程设计梳理，形成</a:t>
            </a:r>
            <a:r>
              <a:rPr lang="en-US" altLang="zh-CN" dirty="0"/>
              <a:t>《</a:t>
            </a:r>
            <a:r>
              <a:rPr lang="zh-CN" altLang="en-US" dirty="0"/>
              <a:t>软件研发中心生产工艺流程图</a:t>
            </a:r>
            <a:r>
              <a:rPr lang="en-US" altLang="zh-CN" dirty="0"/>
              <a:t>V5.0》</a:t>
            </a:r>
            <a:r>
              <a:rPr lang="zh-CN" altLang="en-US" dirty="0"/>
              <a:t>，包含</a:t>
            </a:r>
            <a:r>
              <a:rPr lang="en-US" altLang="zh-CN" dirty="0"/>
              <a:t>6</a:t>
            </a:r>
            <a:r>
              <a:rPr lang="zh-CN" altLang="en-US" dirty="0"/>
              <a:t>个阶段、</a:t>
            </a:r>
            <a:r>
              <a:rPr lang="en-US" altLang="zh-CN" dirty="0"/>
              <a:t>13</a:t>
            </a:r>
            <a:r>
              <a:rPr lang="zh-CN" altLang="en-US" dirty="0"/>
              <a:t>种角色、</a:t>
            </a:r>
            <a:r>
              <a:rPr lang="en-US" altLang="zh-CN" dirty="0"/>
              <a:t>43</a:t>
            </a:r>
            <a:r>
              <a:rPr lang="zh-CN" altLang="en-US" dirty="0"/>
              <a:t>个生产过程、</a:t>
            </a:r>
            <a:r>
              <a:rPr lang="en-US" altLang="zh-CN" dirty="0"/>
              <a:t>307</a:t>
            </a:r>
            <a:r>
              <a:rPr lang="zh-CN" altLang="en-US" dirty="0"/>
              <a:t>个子过程、</a:t>
            </a:r>
            <a:r>
              <a:rPr lang="en-US" altLang="zh-CN" dirty="0"/>
              <a:t>983</a:t>
            </a:r>
            <a:r>
              <a:rPr lang="zh-CN" altLang="en-US" dirty="0"/>
              <a:t>项工艺、</a:t>
            </a:r>
            <a:r>
              <a:rPr lang="en-US" altLang="zh-CN" dirty="0"/>
              <a:t>187</a:t>
            </a:r>
            <a:r>
              <a:rPr lang="zh-CN" altLang="en-US" dirty="0"/>
              <a:t>个成果物。通过</a:t>
            </a:r>
            <a:r>
              <a:rPr lang="en-US" altLang="zh-CN" dirty="0"/>
              <a:t>WSA5.0</a:t>
            </a:r>
            <a:r>
              <a:rPr lang="zh-CN" altLang="en-US" dirty="0"/>
              <a:t>研发体系和生产工艺流程图，形成统一研发生产流程方法和标准规范。准确定位每一位开发人员的研发职责，统一研发步骤，明确研发目标，实现本部研发（</a:t>
            </a:r>
            <a:r>
              <a:rPr lang="en-US" altLang="zh-CN" dirty="0"/>
              <a:t>500</a:t>
            </a:r>
            <a:r>
              <a:rPr lang="zh-CN" altLang="en-US" dirty="0"/>
              <a:t>人）、外包（</a:t>
            </a:r>
            <a:r>
              <a:rPr lang="en-US" altLang="zh-CN" dirty="0"/>
              <a:t>200</a:t>
            </a:r>
            <a:r>
              <a:rPr lang="zh-CN" altLang="en-US" dirty="0"/>
              <a:t>人）和成都、天津、无锡</a:t>
            </a:r>
            <a:r>
              <a:rPr lang="en-US" altLang="zh-CN" dirty="0"/>
              <a:t>3</a:t>
            </a:r>
            <a:r>
              <a:rPr lang="zh-CN" altLang="en-US" dirty="0"/>
              <a:t>个异地研发中心的高效协同。</a:t>
            </a:r>
          </a:p>
          <a:p>
            <a:r>
              <a:rPr lang="zh-CN" altLang="en-US" dirty="0"/>
              <a:t>   全年积极营造“尊崇技术、以人为本”的软件研发氛围，推行“企业匠心”文化，打造精益求精软件产品，研发生产效率和产品质量实现“双提升”，同时大大提高了精准、政务、农业等平台化产品市场竞争力。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005856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14151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6401136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4756419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756358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55907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FFCFA5-FBF0-4BA5-805C-27BA5C2BD05C}" type="slidenum">
              <a:rPr lang="en-US" altLang="zh-CN" smtClean="0">
                <a:solidFill>
                  <a:prstClr val="black"/>
                </a:solidFill>
              </a:rPr>
              <a:pPr>
                <a:defRPr/>
              </a:pPr>
              <a:t>6</a:t>
            </a:fld>
            <a:endParaRPr lang="en-US" altLang="zh-CN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1880401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 sz="180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46FFCFA5-FBF0-4BA5-805C-27BA5C2BD05C}" type="slidenum">
              <a:rPr lang="en-US" altLang="zh-CN" smtClean="0"/>
              <a:pPr>
                <a:defRPr/>
              </a:pPr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029433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834864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AB7A4EA-B79E-4843-9975-1078B4E3760A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769268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685800" y="2530479"/>
            <a:ext cx="7772400" cy="1470025"/>
          </a:xfrm>
        </p:spPr>
        <p:txBody>
          <a:bodyPr>
            <a:normAutofit/>
          </a:bodyPr>
          <a:lstStyle>
            <a:lvl1pPr algn="ctr">
              <a:defRPr sz="46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1371600" y="4000504"/>
            <a:ext cx="6400800" cy="785818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07ED5F-EBC5-4D61-A36E-E1528BB8BF9A}" type="datetimeFigureOut">
              <a:rPr lang="zh-CN" altLang="en-US"/>
              <a:pPr>
                <a:defRPr/>
              </a:pPr>
              <a:t>2019/6/18</a:t>
            </a:fld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00813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639228-7309-4DA4-9593-C965F9F78A7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strips dir="rd"/>
  </p:transition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1"/>
          <p:cNvSpPr>
            <a:spLocks noGrp="1"/>
          </p:cNvSpPr>
          <p:nvPr>
            <p:ph type="ctrTitle"/>
          </p:nvPr>
        </p:nvSpPr>
        <p:spPr>
          <a:xfrm>
            <a:off x="685800" y="2530479"/>
            <a:ext cx="7772400" cy="1470025"/>
          </a:xfrm>
        </p:spPr>
        <p:txBody>
          <a:bodyPr>
            <a:normAutofit/>
          </a:bodyPr>
          <a:lstStyle>
            <a:lvl1pPr algn="ctr">
              <a:defRPr sz="4600" b="1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副标题 2"/>
          <p:cNvSpPr>
            <a:spLocks noGrp="1"/>
          </p:cNvSpPr>
          <p:nvPr>
            <p:ph type="subTitle" idx="1"/>
          </p:nvPr>
        </p:nvSpPr>
        <p:spPr>
          <a:xfrm>
            <a:off x="1371600" y="4000504"/>
            <a:ext cx="6400800" cy="785818"/>
          </a:xfrm>
        </p:spPr>
        <p:txBody>
          <a:bodyPr/>
          <a:lstStyle>
            <a:lvl1pPr marL="0" indent="0" algn="ctr">
              <a:buNone/>
              <a:defRPr b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7CF154-48EC-4674-9367-B71138A46CC5}" type="datetimeFigureOut">
              <a:rPr lang="zh-CN" altLang="en-US"/>
              <a:pPr>
                <a:defRPr/>
              </a:pPr>
              <a:t>2019/6/18</a:t>
            </a:fld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6500813" y="6356350"/>
            <a:ext cx="21336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7A91B15-0795-4E92-BF62-267D763A08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strips dir="rd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 userDrawn="1"/>
        </p:nvCxnSpPr>
        <p:spPr>
          <a:xfrm>
            <a:off x="2000250" y="927100"/>
            <a:ext cx="7143750" cy="1588"/>
          </a:xfrm>
          <a:prstGeom prst="line">
            <a:avLst/>
          </a:prstGeom>
          <a:ln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753963-35FB-43AF-841A-7166771DD39E}" type="datetimeFigureOut">
              <a:rPr lang="zh-CN" altLang="en-US"/>
              <a:pPr>
                <a:defRPr/>
              </a:pPr>
              <a:t>2019/6/18</a:t>
            </a:fld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CE819E6-AA3B-4085-99A4-610D3C2078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strips dir="rd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 userDrawn="1"/>
        </p:nvCxnSpPr>
        <p:spPr>
          <a:xfrm>
            <a:off x="2000250" y="927100"/>
            <a:ext cx="7143750" cy="1588"/>
          </a:xfrm>
          <a:prstGeom prst="line">
            <a:avLst/>
          </a:prstGeom>
          <a:ln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>
                <a:effectLst/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+mn-ea"/>
                <a:ea typeface="+mn-ea"/>
              </a:defRPr>
            </a:lvl1pPr>
            <a:lvl2pPr>
              <a:defRPr>
                <a:latin typeface="+mn-ea"/>
                <a:ea typeface="+mn-ea"/>
              </a:defRPr>
            </a:lvl2pPr>
            <a:lvl3pPr>
              <a:defRPr>
                <a:latin typeface="+mn-ea"/>
                <a:ea typeface="+mn-ea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35538E-99A1-4733-B025-50A2BB6D138A}" type="datetimeFigureOut">
              <a:rPr lang="zh-CN" altLang="en-US"/>
              <a:pPr>
                <a:defRPr/>
              </a:pPr>
              <a:t>2019/6/18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19110-47E2-4A90-921D-EA80C17532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  <p:transition>
    <p:strips dir="rd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" name="直接连接符 2"/>
          <p:cNvCxnSpPr/>
          <p:nvPr/>
        </p:nvCxnSpPr>
        <p:spPr>
          <a:xfrm>
            <a:off x="2000250" y="927100"/>
            <a:ext cx="7143750" cy="1588"/>
          </a:xfrm>
          <a:prstGeom prst="line">
            <a:avLst/>
          </a:prstGeom>
          <a:ln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2EE902-9980-4265-9D7A-15093460BAAA}" type="datetimeFigureOut">
              <a:rPr lang="zh-CN" altLang="en-US"/>
              <a:pPr>
                <a:defRPr/>
              </a:pPr>
              <a:t>2019/6/18</a:t>
            </a:fld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CBDF68-7386-4202-856A-D69A94755EE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strips dir="rd"/>
  </p:transition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直接连接符 3"/>
          <p:cNvCxnSpPr/>
          <p:nvPr/>
        </p:nvCxnSpPr>
        <p:spPr>
          <a:xfrm>
            <a:off x="2000250" y="927100"/>
            <a:ext cx="7143750" cy="1588"/>
          </a:xfrm>
          <a:prstGeom prst="line">
            <a:avLst/>
          </a:prstGeom>
          <a:ln/>
          <a:effectLst/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000" b="1">
                <a:effectLst/>
                <a:latin typeface="黑体" pitchFamily="2" charset="-122"/>
                <a:ea typeface="黑体" pitchFamily="2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黑体" pitchFamily="2" charset="-122"/>
                <a:ea typeface="黑体" pitchFamily="2" charset="-122"/>
              </a:defRPr>
            </a:lvl1pPr>
            <a:lvl2pPr>
              <a:defRPr b="1">
                <a:latin typeface="+mn-ea"/>
                <a:ea typeface="+mn-ea"/>
              </a:defRPr>
            </a:lvl2pPr>
            <a:lvl3pPr>
              <a:defRPr sz="1800">
                <a:latin typeface="楷体_GB2312" pitchFamily="49" charset="-122"/>
                <a:ea typeface="楷体_GB2312" pitchFamily="49" charset="-122"/>
              </a:defRPr>
            </a:lvl3pPr>
            <a:lvl4pPr>
              <a:defRPr>
                <a:latin typeface="+mn-ea"/>
                <a:ea typeface="+mn-ea"/>
              </a:defRPr>
            </a:lvl4pPr>
            <a:lvl5pPr>
              <a:defRPr>
                <a:latin typeface="+mn-ea"/>
                <a:ea typeface="+mn-ea"/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0FF684-B537-43C4-B846-FA6EEE929FB8}" type="datetimeFigureOut">
              <a:rPr lang="zh-CN" altLang="en-US"/>
              <a:pPr>
                <a:defRPr/>
              </a:pPr>
              <a:t>2019/6/18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55D356-9BFB-467D-BD18-58363845B3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  <p:transition>
    <p:strips dir="rd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1781CA8-F50D-47AC-9CBE-F3DDCEF9DA4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119711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标题和文本在内容之上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075" y="188913"/>
            <a:ext cx="6840538" cy="5619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323850" y="981075"/>
            <a:ext cx="8686800" cy="249555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323850" y="3629025"/>
            <a:ext cx="8686800" cy="24971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7178630-4E55-4E93-BF3E-5FE7C5D6A7E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4946800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3850" y="981075"/>
            <a:ext cx="4267200" cy="5145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743450" y="981075"/>
            <a:ext cx="4267200" cy="51450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79DB305-EF8A-441F-9F96-A60D88599B0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865795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x">
  <p:cSld name="标题，内容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075" y="188913"/>
            <a:ext cx="6556375" cy="5619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323850" y="981075"/>
            <a:ext cx="4267200" cy="5145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743450" y="981075"/>
            <a:ext cx="4267200" cy="51450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42494A5-C754-40A2-A3F7-875F3ED36BDD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20137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24075" y="188913"/>
            <a:ext cx="6556375" cy="56197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323850" y="981075"/>
            <a:ext cx="8686800" cy="5145088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>
          <a:xfrm>
            <a:off x="3276600" y="6381750"/>
            <a:ext cx="2133600" cy="331788"/>
          </a:xfrm>
        </p:spPr>
        <p:txBody>
          <a:bodyPr/>
          <a:lstStyle>
            <a:lvl1pPr>
              <a:defRPr/>
            </a:lvl1pPr>
          </a:lstStyle>
          <a:p>
            <a:fld id="{490BC6B1-21B6-4C4B-8370-EBC212B17DA0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650720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Rectangle 14"/>
          <p:cNvSpPr>
            <a:spLocks noGrp="1" noChangeArrowheads="1"/>
          </p:cNvSpPr>
          <p:nvPr>
            <p:ph type="sldNum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8B6D877-F14C-4185-B52B-D6D0B24447B0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04226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pn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.png"/><Relationship Id="rId4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11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2714625" y="142875"/>
            <a:ext cx="597217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85875"/>
            <a:ext cx="8229600" cy="484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Arial" pitchFamily="34" charset="0"/>
                <a:ea typeface="楷体_GB2312" pitchFamily="49" charset="-122"/>
                <a:cs typeface="Arial" pitchFamily="34" charset="0"/>
              </a:defRPr>
            </a:lvl1pPr>
          </a:lstStyle>
          <a:p>
            <a:pPr>
              <a:defRPr/>
            </a:pPr>
            <a:fld id="{BE223FDE-15F7-4311-A843-DE4D36AE641E}" type="datetimeFigureOut">
              <a:rPr lang="zh-CN" altLang="en-US"/>
              <a:pPr>
                <a:defRPr/>
              </a:pPr>
              <a:t>2019/6/18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43852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schemeClr val="tx1"/>
                </a:solidFill>
                <a:latin typeface="Arial" pitchFamily="34" charset="0"/>
                <a:ea typeface="楷体_GB2312" pitchFamily="49" charset="-122"/>
                <a:cs typeface="Arial" pitchFamily="34" charset="0"/>
              </a:defRPr>
            </a:lvl1pPr>
          </a:lstStyle>
          <a:p>
            <a:pPr>
              <a:defRPr/>
            </a:pPr>
            <a:fld id="{AA87641C-EBA9-4735-8594-36D992F7E455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5" r:id="rId1"/>
    <p:sldLayoutId id="2147483736" r:id="rId2"/>
    <p:sldLayoutId id="2147483737" r:id="rId3"/>
    <p:sldLayoutId id="2147483743" r:id="rId4"/>
    <p:sldLayoutId id="2147483744" r:id="rId5"/>
    <p:sldLayoutId id="2147483745" r:id="rId6"/>
    <p:sldLayoutId id="2147483746" r:id="rId7"/>
    <p:sldLayoutId id="2147483747" r:id="rId8"/>
    <p:sldLayoutId id="2147483748" r:id="rId9"/>
  </p:sldLayoutIdLst>
  <p:transition>
    <p:strips dir="rd"/>
  </p:transition>
  <p:hf hdr="0" ftr="0" dt="0"/>
  <p:txStyles>
    <p:titleStyle>
      <a:lvl1pPr algn="r" rtl="0" eaLnBrk="0" fontAlgn="base" hangingPunct="0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黑体" pitchFamily="2" charset="-122"/>
          <a:ea typeface="黑体" pitchFamily="2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黑体" pitchFamily="2" charset="-122"/>
          <a:ea typeface="黑体" pitchFamily="2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黑体" pitchFamily="2" charset="-122"/>
          <a:ea typeface="黑体" pitchFamily="2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黑体" pitchFamily="2" charset="-122"/>
          <a:ea typeface="黑体" pitchFamily="2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黑体" pitchFamily="2" charset="-122"/>
          <a:ea typeface="黑体" pitchFamily="2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0">
          <a:blip r:embed="rId5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2714625" y="142875"/>
            <a:ext cx="597217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717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285875"/>
            <a:ext cx="8229600" cy="48402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000">
                <a:solidFill>
                  <a:prstClr val="black"/>
                </a:solidFill>
                <a:latin typeface="Arial" pitchFamily="34" charset="0"/>
                <a:ea typeface="楷体_GB2312" pitchFamily="49" charset="-122"/>
                <a:cs typeface="Arial" pitchFamily="34" charset="0"/>
              </a:defRPr>
            </a:lvl1pPr>
          </a:lstStyle>
          <a:p>
            <a:pPr>
              <a:defRPr/>
            </a:pPr>
            <a:fld id="{577F1ACA-AE19-4FD4-A3C3-092FF748EECE}" type="datetimeFigureOut">
              <a:rPr lang="zh-CN" altLang="en-US"/>
              <a:pPr>
                <a:defRPr/>
              </a:pPr>
              <a:t>2019/6/18</a:t>
            </a:fld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3438525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000">
                <a:solidFill>
                  <a:prstClr val="black"/>
                </a:solidFill>
                <a:latin typeface="Arial" pitchFamily="34" charset="0"/>
                <a:ea typeface="楷体_GB2312" pitchFamily="49" charset="-122"/>
                <a:cs typeface="Arial" pitchFamily="34" charset="0"/>
              </a:defRPr>
            </a:lvl1pPr>
          </a:lstStyle>
          <a:p>
            <a:pPr>
              <a:defRPr/>
            </a:pPr>
            <a:fld id="{9B7B623D-1DF5-4F20-9CA7-FAB7C3CDDB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40" r:id="rId1"/>
    <p:sldLayoutId id="2147483741" r:id="rId2"/>
    <p:sldLayoutId id="2147483742" r:id="rId3"/>
  </p:sldLayoutIdLst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" grpId="0"/>
    </p:bldLst>
  </p:timing>
  <p:txStyles>
    <p:titleStyle>
      <a:lvl1pPr algn="r" rtl="0" eaLnBrk="0" fontAlgn="base" hangingPunct="0">
        <a:spcBef>
          <a:spcPct val="0"/>
        </a:spcBef>
        <a:spcAft>
          <a:spcPct val="0"/>
        </a:spcAft>
        <a:defRPr sz="3000" b="1" kern="1200">
          <a:solidFill>
            <a:schemeClr val="tx1"/>
          </a:solidFill>
          <a:latin typeface="黑体" pitchFamily="2" charset="-122"/>
          <a:ea typeface="黑体" pitchFamily="2" charset="-122"/>
          <a:cs typeface="+mj-cs"/>
        </a:defRPr>
      </a:lvl1pPr>
      <a:lvl2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黑体" pitchFamily="2" charset="-122"/>
          <a:ea typeface="黑体" pitchFamily="2" charset="-122"/>
        </a:defRPr>
      </a:lvl2pPr>
      <a:lvl3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黑体" pitchFamily="2" charset="-122"/>
          <a:ea typeface="黑体" pitchFamily="2" charset="-122"/>
        </a:defRPr>
      </a:lvl3pPr>
      <a:lvl4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黑体" pitchFamily="2" charset="-122"/>
          <a:ea typeface="黑体" pitchFamily="2" charset="-122"/>
        </a:defRPr>
      </a:lvl4pPr>
      <a:lvl5pPr algn="r" rtl="0" eaLnBrk="0" fontAlgn="base" hangingPunct="0">
        <a:spcBef>
          <a:spcPct val="0"/>
        </a:spcBef>
        <a:spcAft>
          <a:spcPct val="0"/>
        </a:spcAft>
        <a:defRPr sz="3000" b="1">
          <a:solidFill>
            <a:schemeClr val="tx1"/>
          </a:solidFill>
          <a:latin typeface="黑体" pitchFamily="2" charset="-122"/>
          <a:ea typeface="黑体" pitchFamily="2" charset="-122"/>
        </a:defRPr>
      </a:lvl5pPr>
      <a:lvl6pPr marL="4572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itchFamily="34" charset="-122"/>
          <a:ea typeface="微软雅黑" pitchFamily="34" charset="-122"/>
        </a:defRPr>
      </a:lvl6pPr>
      <a:lvl7pPr marL="9144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itchFamily="34" charset="-122"/>
          <a:ea typeface="微软雅黑" pitchFamily="34" charset="-122"/>
        </a:defRPr>
      </a:lvl7pPr>
      <a:lvl8pPr marL="13716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itchFamily="34" charset="-122"/>
          <a:ea typeface="微软雅黑" pitchFamily="34" charset="-122"/>
        </a:defRPr>
      </a:lvl8pPr>
      <a:lvl9pPr marL="1828800" algn="r" rtl="0" eaLnBrk="1" fontAlgn="base" hangingPunct="1">
        <a:spcBef>
          <a:spcPct val="0"/>
        </a:spcBef>
        <a:spcAft>
          <a:spcPct val="0"/>
        </a:spcAft>
        <a:defRPr sz="3200">
          <a:solidFill>
            <a:schemeClr val="tx1"/>
          </a:solidFill>
          <a:latin typeface="微软雅黑" pitchFamily="34" charset="-122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16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16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notesSlide" Target="../notesSlides/notesSlide28.xml"/><Relationship Id="rId7" Type="http://schemas.openxmlformats.org/officeDocument/2006/relationships/diagramColors" Target="../diagrams/colors1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33.emf"/><Relationship Id="rId4" Type="http://schemas.openxmlformats.org/officeDocument/2006/relationships/oleObject" Target="../embeddings/oleObject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35.emf"/><Relationship Id="rId4" Type="http://schemas.openxmlformats.org/officeDocument/2006/relationships/oleObject" Target="../embeddings/oleObject2.bin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emf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83568" y="2204864"/>
            <a:ext cx="7772400" cy="1470025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4200" dirty="0">
                <a:solidFill>
                  <a:srgbClr val="37609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CMMI</a:t>
            </a:r>
            <a:r>
              <a:rPr lang="zh-CN" altLang="en-US" sz="4200" dirty="0">
                <a:solidFill>
                  <a:srgbClr val="376092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规范、敏捷流程体系培训</a:t>
            </a:r>
          </a:p>
        </p:txBody>
      </p:sp>
    </p:spTree>
  </p:cSld>
  <p:clrMapOvr>
    <a:masterClrMapping/>
  </p:clrMapOvr>
  <p:transition>
    <p:strips dir="rd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目录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  <p:grpSp>
        <p:nvGrpSpPr>
          <p:cNvPr id="11" name="组合 10"/>
          <p:cNvGrpSpPr/>
          <p:nvPr/>
        </p:nvGrpSpPr>
        <p:grpSpPr>
          <a:xfrm>
            <a:off x="705907" y="1977380"/>
            <a:ext cx="6499877" cy="3939540"/>
            <a:chOff x="2081265" y="1433690"/>
            <a:chExt cx="6499877" cy="3939540"/>
          </a:xfrm>
        </p:grpSpPr>
        <p:sp>
          <p:nvSpPr>
            <p:cNvPr id="12" name="文本框 9"/>
            <p:cNvSpPr txBox="1"/>
            <p:nvPr/>
          </p:nvSpPr>
          <p:spPr>
            <a:xfrm>
              <a:off x="2987944" y="1607275"/>
              <a:ext cx="5234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CMMI</a:t>
              </a:r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概念及过程模型优化思路</a:t>
              </a:r>
            </a:p>
          </p:txBody>
        </p:sp>
        <p:sp>
          <p:nvSpPr>
            <p:cNvPr id="13" name="文本框 10"/>
            <p:cNvSpPr txBox="1"/>
            <p:nvPr/>
          </p:nvSpPr>
          <p:spPr>
            <a:xfrm>
              <a:off x="2987944" y="2396580"/>
              <a:ext cx="5593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基于</a:t>
              </a:r>
              <a:r>
                <a:rPr lang="en-US" altLang="zh-CN" dirty="0"/>
                <a:t>CMMI</a:t>
              </a:r>
              <a:r>
                <a:rPr lang="zh-CN" altLang="en-US" dirty="0"/>
                <a:t>的轻量级监管体系文件</a:t>
              </a:r>
            </a:p>
          </p:txBody>
        </p:sp>
        <p:sp>
          <p:nvSpPr>
            <p:cNvPr id="14" name="文本框 12"/>
            <p:cNvSpPr txBox="1">
              <a:spLocks noChangeArrowheads="1"/>
            </p:cNvSpPr>
            <p:nvPr/>
          </p:nvSpPr>
          <p:spPr bwMode="auto">
            <a:xfrm>
              <a:off x="2081265" y="1433690"/>
              <a:ext cx="504056" cy="3939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1" lang="en-US" altLang="zh-CN" sz="5000" b="1" i="1" kern="0" dirty="0">
                  <a:solidFill>
                    <a:schemeClr val="bg1">
                      <a:lumMod val="75000"/>
                    </a:schemeClr>
                  </a:solidFill>
                  <a:ea typeface="华文细黑" pitchFamily="2" charset="-122"/>
                </a:rPr>
                <a:t>12</a:t>
              </a:r>
              <a:r>
                <a:rPr kumimoji="1" lang="en-US" altLang="zh-CN" sz="5000" b="1" i="1" kern="0" dirty="0">
                  <a:solidFill>
                    <a:srgbClr val="00B0F0"/>
                  </a:solidFill>
                  <a:ea typeface="华文细黑" pitchFamily="2" charset="-122"/>
                </a:rPr>
                <a:t>3</a:t>
              </a:r>
              <a:r>
                <a:rPr kumimoji="1" lang="en-US" altLang="zh-CN" sz="5000" b="1" i="1" kern="0" dirty="0">
                  <a:solidFill>
                    <a:schemeClr val="bg1">
                      <a:lumMod val="75000"/>
                    </a:schemeClr>
                  </a:solidFill>
                  <a:ea typeface="华文细黑" pitchFamily="2" charset="-122"/>
                </a:rPr>
                <a:t>45</a:t>
              </a:r>
            </a:p>
          </p:txBody>
        </p:sp>
      </p:grpSp>
      <p:sp>
        <p:nvSpPr>
          <p:cNvPr id="16" name="文本框 10"/>
          <p:cNvSpPr txBox="1"/>
          <p:nvPr/>
        </p:nvSpPr>
        <p:spPr>
          <a:xfrm>
            <a:off x="1651601" y="368554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00B0F0"/>
                </a:solidFill>
              </a:rPr>
              <a:t>敏捷过程体系</a:t>
            </a:r>
          </a:p>
        </p:txBody>
      </p:sp>
      <p:sp>
        <p:nvSpPr>
          <p:cNvPr id="9" name="文本框 10"/>
          <p:cNvSpPr txBox="1"/>
          <p:nvPr/>
        </p:nvSpPr>
        <p:spPr>
          <a:xfrm>
            <a:off x="1651601" y="4417948"/>
            <a:ext cx="2874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规模化敏捷</a:t>
            </a:r>
            <a:r>
              <a:rPr lang="en-US" altLang="zh-CN" dirty="0" err="1"/>
              <a:t>SAFe</a:t>
            </a:r>
            <a:endParaRPr lang="zh-CN" altLang="en-US" dirty="0"/>
          </a:p>
        </p:txBody>
      </p:sp>
      <p:sp>
        <p:nvSpPr>
          <p:cNvPr id="10" name="文本框 10"/>
          <p:cNvSpPr txBox="1"/>
          <p:nvPr/>
        </p:nvSpPr>
        <p:spPr>
          <a:xfrm>
            <a:off x="1654928" y="5138028"/>
            <a:ext cx="4601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万维规模化敏捷</a:t>
            </a:r>
            <a:r>
              <a:rPr lang="en-US" altLang="zh-CN" dirty="0"/>
              <a:t>WSA/WLA</a:t>
            </a:r>
          </a:p>
        </p:txBody>
      </p:sp>
    </p:spTree>
    <p:extLst>
      <p:ext uri="{BB962C8B-B14F-4D97-AF65-F5344CB8AC3E}">
        <p14:creationId xmlns:p14="http://schemas.microsoft.com/office/powerpoint/2010/main" val="3368737969"/>
      </p:ext>
    </p:extLst>
  </p:cSld>
  <p:clrMapOvr>
    <a:masterClrMapping/>
  </p:clrMapOvr>
  <p:transition>
    <p:strips dir="rd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敏捷开发过程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11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124744"/>
            <a:ext cx="8099236" cy="29452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/>
          <p:cNvSpPr/>
          <p:nvPr/>
        </p:nvSpPr>
        <p:spPr>
          <a:xfrm>
            <a:off x="971600" y="3645024"/>
            <a:ext cx="5131503" cy="2585323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1"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CP2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0" lvl="1"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增加自定义过程</a:t>
            </a: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pPr marL="0" lvl="1"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CP3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0" lvl="1"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增加关键文档更新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0" lvl="1">
              <a:lnSpc>
                <a:spcPct val="150000"/>
              </a:lnSpc>
            </a:pPr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CP4</a:t>
            </a: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：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0" lvl="1">
              <a:lnSpc>
                <a:spcPct val="150000"/>
              </a:lnSpc>
            </a:pPr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发布冲刺阶段（放行测试和上线就绪审查）    </a:t>
            </a:r>
            <a:endParaRPr lang="zh-CN" altLang="zh-CN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81379827"/>
      </p:ext>
    </p:extLst>
  </p:cSld>
  <p:clrMapOvr>
    <a:masterClrMapping/>
  </p:clrMapOvr>
  <p:transition>
    <p:strips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敏捷开发流程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12</a:t>
            </a:fld>
            <a:endParaRPr lang="en-US" altLang="zh-CN"/>
          </a:p>
        </p:txBody>
      </p:sp>
      <p:pic>
        <p:nvPicPr>
          <p:cNvPr id="4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124744"/>
            <a:ext cx="8774449" cy="5256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790977"/>
      </p:ext>
    </p:extLst>
  </p:cSld>
  <p:clrMapOvr>
    <a:masterClrMapping/>
  </p:clrMapOvr>
  <p:transition>
    <p:strips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/>
              <a:t>文件目录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17" name="左大括号 16"/>
          <p:cNvSpPr/>
          <p:nvPr/>
        </p:nvSpPr>
        <p:spPr>
          <a:xfrm rot="5400000">
            <a:off x="4184624" y="-1616424"/>
            <a:ext cx="1062786" cy="7776866"/>
          </a:xfrm>
          <a:prstGeom prst="leftBrace">
            <a:avLst>
              <a:gd name="adj1" fmla="val 42605"/>
              <a:gd name="adj2" fmla="val 5000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TextBox 10"/>
          <p:cNvSpPr txBox="1"/>
          <p:nvPr/>
        </p:nvSpPr>
        <p:spPr>
          <a:xfrm>
            <a:off x="47131" y="2743144"/>
            <a:ext cx="109370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01 CP1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规划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立项</a:t>
            </a:r>
          </a:p>
        </p:txBody>
      </p:sp>
      <p:sp>
        <p:nvSpPr>
          <p:cNvPr id="19" name="TextBox 11"/>
          <p:cNvSpPr txBox="1"/>
          <p:nvPr/>
        </p:nvSpPr>
        <p:spPr>
          <a:xfrm>
            <a:off x="3521040" y="1231220"/>
            <a:ext cx="2590333" cy="50783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敏捷过程体系（</a:t>
            </a:r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V1.2</a:t>
            </a:r>
            <a:r>
              <a:rPr lang="zh-CN" altLang="en-US" b="1" dirty="0">
                <a:latin typeface="微软雅黑" pitchFamily="34" charset="-122"/>
                <a:ea typeface="微软雅黑" pitchFamily="34" charset="-122"/>
              </a:rPr>
              <a:t>）</a:t>
            </a:r>
          </a:p>
        </p:txBody>
      </p:sp>
      <p:sp>
        <p:nvSpPr>
          <p:cNvPr id="20" name="TextBox 12"/>
          <p:cNvSpPr txBox="1"/>
          <p:nvPr/>
        </p:nvSpPr>
        <p:spPr>
          <a:xfrm>
            <a:off x="1140835" y="2743144"/>
            <a:ext cx="1093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02 CP2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发布计划</a:t>
            </a:r>
          </a:p>
        </p:txBody>
      </p:sp>
      <p:sp>
        <p:nvSpPr>
          <p:cNvPr id="21" name="TextBox 13"/>
          <p:cNvSpPr txBox="1"/>
          <p:nvPr/>
        </p:nvSpPr>
        <p:spPr>
          <a:xfrm>
            <a:off x="2642669" y="2695665"/>
            <a:ext cx="1093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03 CP3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迭代开发</a:t>
            </a:r>
          </a:p>
        </p:txBody>
      </p:sp>
      <p:sp>
        <p:nvSpPr>
          <p:cNvPr id="22" name="左大括号 21"/>
          <p:cNvSpPr/>
          <p:nvPr/>
        </p:nvSpPr>
        <p:spPr>
          <a:xfrm rot="5400000">
            <a:off x="2751498" y="3361727"/>
            <a:ext cx="661723" cy="905542"/>
          </a:xfrm>
          <a:prstGeom prst="leftBrace">
            <a:avLst>
              <a:gd name="adj1" fmla="val 42605"/>
              <a:gd name="adj2" fmla="val 5000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18"/>
          <p:cNvSpPr txBox="1"/>
          <p:nvPr/>
        </p:nvSpPr>
        <p:spPr>
          <a:xfrm>
            <a:off x="4153606" y="2667573"/>
            <a:ext cx="1093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04 CP4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发布冲刺</a:t>
            </a:r>
          </a:p>
        </p:txBody>
      </p:sp>
      <p:sp>
        <p:nvSpPr>
          <p:cNvPr id="24" name="TextBox 19"/>
          <p:cNvSpPr txBox="1"/>
          <p:nvPr/>
        </p:nvSpPr>
        <p:spPr>
          <a:xfrm>
            <a:off x="5593014" y="2680636"/>
            <a:ext cx="1093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05 CP5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项目结项</a:t>
            </a:r>
          </a:p>
        </p:txBody>
      </p:sp>
      <p:sp>
        <p:nvSpPr>
          <p:cNvPr id="25" name="TextBox 20"/>
          <p:cNvSpPr txBox="1"/>
          <p:nvPr/>
        </p:nvSpPr>
        <p:spPr>
          <a:xfrm>
            <a:off x="6882249" y="2656125"/>
            <a:ext cx="10937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06 CP6</a:t>
            </a: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维护支撑</a:t>
            </a:r>
          </a:p>
        </p:txBody>
      </p:sp>
      <p:sp>
        <p:nvSpPr>
          <p:cNvPr id="26" name="TextBox 21"/>
          <p:cNvSpPr txBox="1"/>
          <p:nvPr/>
        </p:nvSpPr>
        <p:spPr>
          <a:xfrm>
            <a:off x="8152890" y="2743144"/>
            <a:ext cx="1093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b="1" dirty="0">
                <a:latin typeface="微软雅黑" pitchFamily="34" charset="-122"/>
                <a:ea typeface="微软雅黑" pitchFamily="34" charset="-122"/>
              </a:rPr>
              <a:t>参考模板</a:t>
            </a:r>
          </a:p>
        </p:txBody>
      </p:sp>
      <p:sp>
        <p:nvSpPr>
          <p:cNvPr id="27" name="TextBox 22"/>
          <p:cNvSpPr txBox="1"/>
          <p:nvPr/>
        </p:nvSpPr>
        <p:spPr>
          <a:xfrm>
            <a:off x="2622365" y="4287950"/>
            <a:ext cx="1056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监控度量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系统设计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指导书</a:t>
            </a:r>
          </a:p>
        </p:txBody>
      </p:sp>
      <p:sp>
        <p:nvSpPr>
          <p:cNvPr id="28" name="TextBox 23"/>
          <p:cNvSpPr txBox="1"/>
          <p:nvPr/>
        </p:nvSpPr>
        <p:spPr>
          <a:xfrm>
            <a:off x="4311949" y="4287950"/>
            <a:ext cx="10561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安装调测放行测试指导书</a:t>
            </a:r>
          </a:p>
        </p:txBody>
      </p:sp>
      <p:sp>
        <p:nvSpPr>
          <p:cNvPr id="29" name="左大括号 28"/>
          <p:cNvSpPr/>
          <p:nvPr/>
        </p:nvSpPr>
        <p:spPr>
          <a:xfrm rot="5400000">
            <a:off x="4324260" y="3391138"/>
            <a:ext cx="661723" cy="905542"/>
          </a:xfrm>
          <a:prstGeom prst="leftBrace">
            <a:avLst>
              <a:gd name="adj1" fmla="val 42605"/>
              <a:gd name="adj2" fmla="val 50000"/>
            </a:avLst>
          </a:prstGeom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50000"/>
              </a:lnSpc>
            </a:pPr>
            <a:endParaRPr lang="zh-CN" altLang="en-US" b="1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15121283"/>
      </p:ext>
    </p:extLst>
  </p:cSld>
  <p:clrMapOvr>
    <a:masterClrMapping/>
  </p:clrMapOvr>
  <p:transition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SCRUM</a:t>
            </a:r>
            <a:r>
              <a:rPr lang="zh-CN" altLang="en-US" sz="2800" dirty="0"/>
              <a:t>方法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14</a:t>
            </a:fld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5126893" y="2348880"/>
            <a:ext cx="30963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强调：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沟通协作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评价进度依据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客户协作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拥抱变化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en-US" altLang="zh-CN" dirty="0"/>
              <a:t>         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72886"/>
            <a:ext cx="4616687" cy="53660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9501681"/>
      </p:ext>
    </p:extLst>
  </p:cSld>
  <p:clrMapOvr>
    <a:masterClrMapping/>
  </p:clrMapOvr>
  <p:transition>
    <p:strips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SCRUM</a:t>
            </a:r>
            <a:r>
              <a:rPr lang="zh-CN" altLang="en-US" sz="2800" dirty="0"/>
              <a:t>方法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CBDF68-7386-4202-856A-D69A94755EEE}" type="slidenum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楷体_GB2312" pitchFamily="49" charset="-122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楷体_GB2312" pitchFamily="49" charset="-122"/>
              <a:cs typeface="Arial" pitchFamily="34" charset="0"/>
            </a:endParaRP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xmlns="" id="{D37393A8-560B-428D-A8A2-C3A1F8861537}"/>
              </a:ext>
            </a:extLst>
          </p:cNvPr>
          <p:cNvSpPr txBox="1">
            <a:spLocks noChangeAspect="1" noChangeArrowheads="1"/>
          </p:cNvSpPr>
          <p:nvPr/>
        </p:nvSpPr>
        <p:spPr bwMode="auto">
          <a:xfrm>
            <a:off x="467544" y="1635912"/>
            <a:ext cx="7669087" cy="42473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2000" b="1">
                <a:solidFill>
                  <a:schemeClr val="tx1"/>
                </a:solidFill>
                <a:latin typeface="Arial" charset="0"/>
                <a:ea typeface="黑体" charset="0"/>
                <a:cs typeface="黑体" charset="0"/>
              </a:defRPr>
            </a:lvl1pPr>
            <a:lvl2pPr marL="742950" indent="-285750">
              <a:defRPr sz="2000" b="1">
                <a:solidFill>
                  <a:schemeClr val="tx1"/>
                </a:solidFill>
                <a:latin typeface="Arial" charset="0"/>
                <a:ea typeface="黑体" charset="0"/>
                <a:cs typeface="黑体" charset="0"/>
              </a:defRPr>
            </a:lvl2pPr>
            <a:lvl3pPr marL="1143000" indent="-228600">
              <a:defRPr sz="2000" b="1">
                <a:solidFill>
                  <a:schemeClr val="tx1"/>
                </a:solidFill>
                <a:latin typeface="Arial" charset="0"/>
                <a:ea typeface="黑体" charset="0"/>
                <a:cs typeface="黑体" charset="0"/>
              </a:defRPr>
            </a:lvl3pPr>
            <a:lvl4pPr marL="1600200" indent="-228600">
              <a:defRPr sz="2000" b="1">
                <a:solidFill>
                  <a:schemeClr val="tx1"/>
                </a:solidFill>
                <a:latin typeface="Arial" charset="0"/>
                <a:ea typeface="黑体" charset="0"/>
                <a:cs typeface="黑体" charset="0"/>
              </a:defRPr>
            </a:lvl4pPr>
            <a:lvl5pPr marL="2057400" indent="-228600">
              <a:defRPr sz="2000" b="1">
                <a:solidFill>
                  <a:schemeClr val="tx1"/>
                </a:solidFill>
                <a:latin typeface="Arial" charset="0"/>
                <a:ea typeface="黑体" charset="0"/>
                <a:cs typeface="黑体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黑体" charset="0"/>
                <a:cs typeface="黑体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黑体" charset="0"/>
                <a:cs typeface="黑体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黑体" charset="0"/>
                <a:cs typeface="黑体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sz="2000" b="1">
                <a:solidFill>
                  <a:schemeClr val="tx1"/>
                </a:solidFill>
                <a:latin typeface="Arial" charset="0"/>
                <a:ea typeface="黑体" charset="0"/>
                <a:cs typeface="黑体" charset="0"/>
              </a:defRPr>
            </a:lvl9pPr>
          </a:lstStyle>
          <a:p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1. </a:t>
            </a:r>
            <a:r>
              <a:rPr lang="en-US" sz="1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我们的最高目标是，通过尽早和持续地交付有价值的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研发</a:t>
            </a:r>
            <a:r>
              <a:rPr lang="en-US" sz="1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来满足客户</a:t>
            </a:r>
            <a:r>
              <a:rPr 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 </a:t>
            </a:r>
          </a:p>
          <a:p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2. </a:t>
            </a:r>
            <a:r>
              <a:rPr lang="en-US" sz="1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欢迎对需求提出变更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——</a:t>
            </a:r>
            <a:r>
              <a:rPr lang="en-US" sz="1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即使是在项目开发后期。要善于利用需求变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  <a:cs typeface="华文新魏" charset="0"/>
            </a:endParaRPr>
          </a:p>
          <a:p>
            <a:r>
              <a:rPr lang="en-US" sz="1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更，帮助客户获得竞争优势</a:t>
            </a:r>
            <a:r>
              <a:rPr 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。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  <a:cs typeface="华文新魏" charset="0"/>
            </a:endParaRPr>
          </a:p>
          <a:p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3. </a:t>
            </a:r>
            <a:r>
              <a:rPr lang="en-US" sz="1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要不断交付可用的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研发</a:t>
            </a:r>
            <a:r>
              <a:rPr 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，</a:t>
            </a:r>
            <a:r>
              <a:rPr lang="en-US" sz="1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周期从几周到几个月不等，且越短越好</a:t>
            </a:r>
            <a:r>
              <a:rPr 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。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  <a:cs typeface="华文新魏" charset="0"/>
            </a:endParaRPr>
          </a:p>
          <a:p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4. </a:t>
            </a:r>
            <a:r>
              <a:rPr lang="en-US" sz="1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项目过程中，业务人员与开发人员必须在一起工作</a:t>
            </a:r>
            <a:r>
              <a:rPr 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。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  <a:cs typeface="华文新魏" charset="0"/>
            </a:endParaRPr>
          </a:p>
          <a:p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5. </a:t>
            </a:r>
            <a:r>
              <a:rPr lang="en-US" sz="1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要善于激励项目人员，给他们以所需要的环境和支持，并相信他们能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  <a:cs typeface="华文新魏" charset="0"/>
            </a:endParaRPr>
          </a:p>
          <a:p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  </a:t>
            </a:r>
            <a:r>
              <a:rPr lang="en-US" sz="1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够完成任务</a:t>
            </a:r>
            <a:r>
              <a:rPr 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。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  <a:cs typeface="华文新魏" charset="0"/>
            </a:endParaRPr>
          </a:p>
          <a:p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6. </a:t>
            </a:r>
            <a:r>
              <a:rPr lang="en-US" sz="1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无论是团队内还是团队间，最有效的沟通方法是面对面的交谈</a:t>
            </a:r>
            <a:r>
              <a:rPr 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 </a:t>
            </a:r>
          </a:p>
          <a:p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7. </a:t>
            </a:r>
            <a:r>
              <a:rPr lang="en-US" sz="1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可用的</a:t>
            </a:r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研发</a:t>
            </a:r>
            <a:r>
              <a:rPr lang="en-US" sz="1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是衡量进度的主要指标</a:t>
            </a:r>
            <a:r>
              <a:rPr 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。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  <a:cs typeface="华文新魏" charset="0"/>
            </a:endParaRPr>
          </a:p>
          <a:p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8. </a:t>
            </a:r>
            <a:r>
              <a:rPr lang="en-US" sz="1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敏捷过程提倡可持续的开发。项目方、开发人员和用户应该能够保持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  <a:cs typeface="华文新魏" charset="0"/>
            </a:endParaRPr>
          </a:p>
          <a:p>
            <a:r>
              <a:rPr lang="en-US" sz="1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恒久稳定的进展速度</a:t>
            </a:r>
            <a:r>
              <a:rPr 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 </a:t>
            </a:r>
          </a:p>
          <a:p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9. </a:t>
            </a:r>
            <a:r>
              <a:rPr lang="en-US" sz="1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对技术的精益求精以及对设计的不断完善将提升敏捷性</a:t>
            </a:r>
            <a:r>
              <a:rPr 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 </a:t>
            </a:r>
          </a:p>
          <a:p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10. </a:t>
            </a:r>
            <a:r>
              <a:rPr lang="en-US" sz="1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要做到简洁，即尽最大可能减少不必要的工作。这是一门艺术</a:t>
            </a:r>
            <a:r>
              <a:rPr 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 </a:t>
            </a:r>
          </a:p>
          <a:p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11. </a:t>
            </a:r>
            <a:r>
              <a:rPr lang="en-US" sz="1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最佳的架构、需求和设计出自于自组织的团队</a:t>
            </a:r>
            <a:r>
              <a:rPr 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。</a:t>
            </a:r>
            <a:r>
              <a:rPr lang="en-US" altLang="zh-CN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 </a:t>
            </a:r>
          </a:p>
          <a:p>
            <a:r>
              <a:rPr lang="zh-CN" alt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12. </a:t>
            </a:r>
            <a:r>
              <a:rPr lang="en-US" sz="1800" b="0" dirty="0" err="1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团队要定期反省如何能够做到更有效，并相应地调整团队的行为</a:t>
            </a:r>
            <a:r>
              <a:rPr lang="en-US" sz="1800" b="0" dirty="0">
                <a:latin typeface="微软雅黑" panose="020B0503020204020204" pitchFamily="34" charset="-122"/>
                <a:ea typeface="微软雅黑" panose="020B0503020204020204" pitchFamily="34" charset="-122"/>
                <a:cs typeface="华文新魏" charset="0"/>
              </a:rPr>
              <a:t>。</a:t>
            </a:r>
            <a:endParaRPr lang="en-US" altLang="zh-CN" sz="1800" b="0" dirty="0">
              <a:latin typeface="微软雅黑" panose="020B0503020204020204" pitchFamily="34" charset="-122"/>
              <a:ea typeface="微软雅黑" panose="020B0503020204020204" pitchFamily="34" charset="-122"/>
              <a:cs typeface="华文新魏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AA67D09C-73D7-47F3-A8F6-004044C85609}"/>
              </a:ext>
            </a:extLst>
          </p:cNvPr>
          <p:cNvSpPr txBox="1"/>
          <p:nvPr/>
        </p:nvSpPr>
        <p:spPr>
          <a:xfrm>
            <a:off x="3563888" y="1021305"/>
            <a:ext cx="446449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    </a:t>
            </a:r>
            <a:r>
              <a:rPr lang="zh-CN" altLang="en-US" sz="2400" b="1" dirty="0"/>
              <a:t>敏捷原则</a:t>
            </a:r>
          </a:p>
        </p:txBody>
      </p:sp>
    </p:spTree>
    <p:extLst>
      <p:ext uri="{BB962C8B-B14F-4D97-AF65-F5344CB8AC3E}">
        <p14:creationId xmlns:p14="http://schemas.microsoft.com/office/powerpoint/2010/main" val="890149307"/>
      </p:ext>
    </p:extLst>
  </p:cSld>
  <p:clrMapOvr>
    <a:masterClrMapping/>
  </p:clrMapOvr>
  <p:transition>
    <p:strips dir="rd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SCRUM</a:t>
            </a:r>
            <a:r>
              <a:rPr lang="zh-CN" altLang="en-US" sz="2800" dirty="0"/>
              <a:t>方法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CCBDF68-7386-4202-856A-D69A94755EEE}" type="slidenum">
              <a:rPr kumimoji="0" lang="en-US" altLang="zh-CN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楷体_GB2312" pitchFamily="49" charset="-122"/>
                <a:cs typeface="Arial" pitchFamily="34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altLang="zh-CN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楷体_GB2312" pitchFamily="49" charset="-122"/>
              <a:cs typeface="Arial" pitchFamily="34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xmlns="" id="{E06BCC0F-EF23-4209-A83E-407178BBAE23}"/>
              </a:ext>
            </a:extLst>
          </p:cNvPr>
          <p:cNvSpPr txBox="1"/>
          <p:nvPr/>
        </p:nvSpPr>
        <p:spPr>
          <a:xfrm>
            <a:off x="3378685" y="936600"/>
            <a:ext cx="346865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  SCRUM</a:t>
            </a:r>
            <a:r>
              <a:rPr lang="zh-CN" altLang="en-US" sz="2800" b="1" dirty="0">
                <a:latin typeface="黑体" panose="02010609060101010101" pitchFamily="49" charset="-122"/>
                <a:ea typeface="黑体" panose="02010609060101010101" pitchFamily="49" charset="-122"/>
              </a:rPr>
              <a:t>价值观</a:t>
            </a:r>
          </a:p>
        </p:txBody>
      </p:sp>
      <p:sp>
        <p:nvSpPr>
          <p:cNvPr id="7" name="TextBox 41">
            <a:extLst>
              <a:ext uri="{FF2B5EF4-FFF2-40B4-BE49-F238E27FC236}">
                <a16:creationId xmlns:a16="http://schemas.microsoft.com/office/drawing/2014/main" xmlns="" id="{00610FFC-7A5D-4624-BFDE-43664E0126AB}"/>
              </a:ext>
            </a:extLst>
          </p:cNvPr>
          <p:cNvSpPr txBox="1"/>
          <p:nvPr/>
        </p:nvSpPr>
        <p:spPr>
          <a:xfrm>
            <a:off x="676766" y="1976059"/>
            <a:ext cx="203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75000"/>
                  </a:schemeClr>
                </a:solidFill>
              </a:rPr>
              <a:t>Courage</a:t>
            </a:r>
          </a:p>
          <a:p>
            <a:pPr algn="ctr"/>
            <a:r>
              <a:rPr lang="zh-CN" altLang="en-US" sz="2400" b="1" dirty="0">
                <a:solidFill>
                  <a:schemeClr val="accent5">
                    <a:lumMod val="75000"/>
                  </a:schemeClr>
                </a:solidFill>
              </a:rPr>
              <a:t>勇气</a:t>
            </a:r>
            <a:endParaRPr lang="en-US" sz="2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17">
            <a:extLst>
              <a:ext uri="{FF2B5EF4-FFF2-40B4-BE49-F238E27FC236}">
                <a16:creationId xmlns:a16="http://schemas.microsoft.com/office/drawing/2014/main" xmlns="" id="{780706F9-C92B-4D30-95EC-3C5DF3D5CDED}"/>
              </a:ext>
            </a:extLst>
          </p:cNvPr>
          <p:cNvSpPr txBox="1"/>
          <p:nvPr/>
        </p:nvSpPr>
        <p:spPr>
          <a:xfrm>
            <a:off x="3553070" y="1976059"/>
            <a:ext cx="203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</a:rPr>
              <a:t>Focus</a:t>
            </a:r>
          </a:p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专注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0" name="TextBox 18">
            <a:extLst>
              <a:ext uri="{FF2B5EF4-FFF2-40B4-BE49-F238E27FC236}">
                <a16:creationId xmlns:a16="http://schemas.microsoft.com/office/drawing/2014/main" xmlns="" id="{D38E91DA-480D-4AA4-B69E-FF48FD2C804F}"/>
              </a:ext>
            </a:extLst>
          </p:cNvPr>
          <p:cNvSpPr txBox="1"/>
          <p:nvPr/>
        </p:nvSpPr>
        <p:spPr>
          <a:xfrm>
            <a:off x="6347496" y="2000506"/>
            <a:ext cx="23393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2"/>
                </a:solidFill>
              </a:rPr>
              <a:t>Openness</a:t>
            </a:r>
          </a:p>
          <a:p>
            <a:pPr algn="ctr"/>
            <a:r>
              <a:rPr lang="zh-CN" altLang="en-US" sz="2400" b="1" dirty="0">
                <a:solidFill>
                  <a:schemeClr val="accent2"/>
                </a:solidFill>
              </a:rPr>
              <a:t>开放</a:t>
            </a:r>
            <a:endParaRPr lang="en-US" sz="2400" b="1" dirty="0">
              <a:solidFill>
                <a:schemeClr val="accent2"/>
              </a:solidFill>
            </a:endParaRP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xmlns="" id="{AF790931-B8FE-431E-BDEB-339D0BE77C81}"/>
              </a:ext>
            </a:extLst>
          </p:cNvPr>
          <p:cNvSpPr txBox="1"/>
          <p:nvPr/>
        </p:nvSpPr>
        <p:spPr>
          <a:xfrm>
            <a:off x="1931918" y="4318395"/>
            <a:ext cx="21954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bg2">
                    <a:lumMod val="50000"/>
                  </a:schemeClr>
                </a:solidFill>
              </a:rPr>
              <a:t>Commitment</a:t>
            </a:r>
          </a:p>
          <a:p>
            <a:pPr algn="ctr"/>
            <a:r>
              <a:rPr lang="zh-CN" altLang="en-US" sz="2400" b="1" dirty="0">
                <a:solidFill>
                  <a:schemeClr val="bg2">
                    <a:lumMod val="50000"/>
                  </a:schemeClr>
                </a:solidFill>
              </a:rPr>
              <a:t>承诺</a:t>
            </a:r>
            <a:endParaRPr lang="en-US" sz="2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12" name="TextBox 19">
            <a:extLst>
              <a:ext uri="{FF2B5EF4-FFF2-40B4-BE49-F238E27FC236}">
                <a16:creationId xmlns:a16="http://schemas.microsoft.com/office/drawing/2014/main" xmlns="" id="{913D5B53-E56C-4C41-8D28-CB5F52A29576}"/>
              </a:ext>
            </a:extLst>
          </p:cNvPr>
          <p:cNvSpPr txBox="1"/>
          <p:nvPr/>
        </p:nvSpPr>
        <p:spPr>
          <a:xfrm>
            <a:off x="5328566" y="4380442"/>
            <a:ext cx="203785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4"/>
                </a:solidFill>
              </a:rPr>
              <a:t>Respect</a:t>
            </a:r>
          </a:p>
          <a:p>
            <a:pPr algn="ctr"/>
            <a:r>
              <a:rPr lang="zh-CN" altLang="en-US" sz="2400" b="1" dirty="0">
                <a:solidFill>
                  <a:schemeClr val="accent4"/>
                </a:solidFill>
              </a:rPr>
              <a:t>尊重</a:t>
            </a:r>
            <a:endParaRPr lang="en-US" sz="2400" b="1" dirty="0">
              <a:solidFill>
                <a:schemeClr val="accent4"/>
              </a:solidFill>
            </a:endParaRPr>
          </a:p>
        </p:txBody>
      </p:sp>
      <p:sp>
        <p:nvSpPr>
          <p:cNvPr id="13" name="Oval 33">
            <a:extLst>
              <a:ext uri="{FF2B5EF4-FFF2-40B4-BE49-F238E27FC236}">
                <a16:creationId xmlns:a16="http://schemas.microsoft.com/office/drawing/2014/main" xmlns="" id="{E01A80D2-3606-4BA8-9817-5F4380CCA2D9}"/>
              </a:ext>
            </a:extLst>
          </p:cNvPr>
          <p:cNvSpPr/>
          <p:nvPr/>
        </p:nvSpPr>
        <p:spPr bwMode="auto">
          <a:xfrm>
            <a:off x="1167328" y="2929159"/>
            <a:ext cx="999682" cy="999682"/>
          </a:xfrm>
          <a:prstGeom prst="ellipse">
            <a:avLst/>
          </a:prstGeom>
          <a:solidFill>
            <a:schemeClr val="accent5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2200" i="1" dirty="0"/>
          </a:p>
        </p:txBody>
      </p:sp>
      <p:pic>
        <p:nvPicPr>
          <p:cNvPr id="14" name="Picture 38">
            <a:extLst>
              <a:ext uri="{FF2B5EF4-FFF2-40B4-BE49-F238E27FC236}">
                <a16:creationId xmlns:a16="http://schemas.microsoft.com/office/drawing/2014/main" xmlns="" id="{1D1D5354-D3AF-40FF-AF42-C1BA2F292AA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1" r="89909"/>
          <a:stretch/>
        </p:blipFill>
        <p:spPr>
          <a:xfrm>
            <a:off x="1385677" y="3071051"/>
            <a:ext cx="562984" cy="800680"/>
          </a:xfrm>
          <a:prstGeom prst="rect">
            <a:avLst/>
          </a:prstGeom>
        </p:spPr>
      </p:pic>
      <p:sp>
        <p:nvSpPr>
          <p:cNvPr id="18" name="Oval 31">
            <a:extLst>
              <a:ext uri="{FF2B5EF4-FFF2-40B4-BE49-F238E27FC236}">
                <a16:creationId xmlns:a16="http://schemas.microsoft.com/office/drawing/2014/main" xmlns="" id="{8776B65A-640F-4469-9CB1-399EF01CD330}"/>
              </a:ext>
            </a:extLst>
          </p:cNvPr>
          <p:cNvSpPr/>
          <p:nvPr/>
        </p:nvSpPr>
        <p:spPr bwMode="auto">
          <a:xfrm>
            <a:off x="4174563" y="2924478"/>
            <a:ext cx="999682" cy="999682"/>
          </a:xfrm>
          <a:prstGeom prst="ellipse">
            <a:avLst/>
          </a:prstGeom>
          <a:solidFill>
            <a:schemeClr val="accent1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2200" i="1" dirty="0"/>
          </a:p>
        </p:txBody>
      </p:sp>
      <p:pic>
        <p:nvPicPr>
          <p:cNvPr id="19" name="Picture 36">
            <a:extLst>
              <a:ext uri="{FF2B5EF4-FFF2-40B4-BE49-F238E27FC236}">
                <a16:creationId xmlns:a16="http://schemas.microsoft.com/office/drawing/2014/main" xmlns="" id="{164DC544-E248-4101-8C15-E669365EBF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155" r="71824"/>
          <a:stretch/>
        </p:blipFill>
        <p:spPr>
          <a:xfrm>
            <a:off x="4184807" y="2959423"/>
            <a:ext cx="959991" cy="936334"/>
          </a:xfrm>
          <a:prstGeom prst="rect">
            <a:avLst/>
          </a:prstGeom>
        </p:spPr>
      </p:pic>
      <p:sp>
        <p:nvSpPr>
          <p:cNvPr id="20" name="Oval 32">
            <a:extLst>
              <a:ext uri="{FF2B5EF4-FFF2-40B4-BE49-F238E27FC236}">
                <a16:creationId xmlns:a16="http://schemas.microsoft.com/office/drawing/2014/main" xmlns="" id="{B50B9B80-3154-4B8F-BBD5-9097E4D68FB8}"/>
              </a:ext>
            </a:extLst>
          </p:cNvPr>
          <p:cNvSpPr/>
          <p:nvPr/>
        </p:nvSpPr>
        <p:spPr bwMode="auto">
          <a:xfrm>
            <a:off x="7061713" y="2959423"/>
            <a:ext cx="999682" cy="999682"/>
          </a:xfrm>
          <a:prstGeom prst="ellipse">
            <a:avLst/>
          </a:prstGeom>
          <a:solidFill>
            <a:schemeClr val="accent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2200" i="1" dirty="0"/>
          </a:p>
        </p:txBody>
      </p:sp>
      <p:pic>
        <p:nvPicPr>
          <p:cNvPr id="21" name="Picture 37">
            <a:extLst>
              <a:ext uri="{FF2B5EF4-FFF2-40B4-BE49-F238E27FC236}">
                <a16:creationId xmlns:a16="http://schemas.microsoft.com/office/drawing/2014/main" xmlns="" id="{46329D62-AFCD-4FF3-A071-23F5CCF949E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009" r="51432"/>
          <a:stretch/>
        </p:blipFill>
        <p:spPr>
          <a:xfrm>
            <a:off x="7181798" y="3135775"/>
            <a:ext cx="759511" cy="711382"/>
          </a:xfrm>
          <a:prstGeom prst="rect">
            <a:avLst/>
          </a:prstGeom>
        </p:spPr>
      </p:pic>
      <p:sp>
        <p:nvSpPr>
          <p:cNvPr id="22" name="Oval 34">
            <a:extLst>
              <a:ext uri="{FF2B5EF4-FFF2-40B4-BE49-F238E27FC236}">
                <a16:creationId xmlns:a16="http://schemas.microsoft.com/office/drawing/2014/main" xmlns="" id="{0E744C25-8934-4E1E-811B-D1FFBCA05F94}"/>
              </a:ext>
            </a:extLst>
          </p:cNvPr>
          <p:cNvSpPr/>
          <p:nvPr/>
        </p:nvSpPr>
        <p:spPr bwMode="auto">
          <a:xfrm>
            <a:off x="2578937" y="5240362"/>
            <a:ext cx="999682" cy="999682"/>
          </a:xfrm>
          <a:prstGeom prst="ellipse">
            <a:avLst/>
          </a:prstGeom>
          <a:solidFill>
            <a:schemeClr val="bg1">
              <a:lumMod val="5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2200" i="1" dirty="0"/>
          </a:p>
        </p:txBody>
      </p:sp>
      <p:pic>
        <p:nvPicPr>
          <p:cNvPr id="23" name="Picture 40">
            <a:extLst>
              <a:ext uri="{FF2B5EF4-FFF2-40B4-BE49-F238E27FC236}">
                <a16:creationId xmlns:a16="http://schemas.microsoft.com/office/drawing/2014/main" xmlns="" id="{0145EAF8-8E02-4007-90C1-8E6E85C6F58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120" r="2438"/>
          <a:stretch/>
        </p:blipFill>
        <p:spPr>
          <a:xfrm>
            <a:off x="2748167" y="5483971"/>
            <a:ext cx="690358" cy="567746"/>
          </a:xfrm>
          <a:prstGeom prst="rect">
            <a:avLst/>
          </a:prstGeom>
        </p:spPr>
      </p:pic>
      <p:sp>
        <p:nvSpPr>
          <p:cNvPr id="24" name="Oval 35">
            <a:extLst>
              <a:ext uri="{FF2B5EF4-FFF2-40B4-BE49-F238E27FC236}">
                <a16:creationId xmlns:a16="http://schemas.microsoft.com/office/drawing/2014/main" xmlns="" id="{5BE9EF6B-6CD0-495E-B24F-5667E98DFED2}"/>
              </a:ext>
            </a:extLst>
          </p:cNvPr>
          <p:cNvSpPr/>
          <p:nvPr/>
        </p:nvSpPr>
        <p:spPr bwMode="auto">
          <a:xfrm>
            <a:off x="5847654" y="5252284"/>
            <a:ext cx="999682" cy="999682"/>
          </a:xfrm>
          <a:prstGeom prst="ellipse">
            <a:avLst/>
          </a:prstGeom>
          <a:solidFill>
            <a:srgbClr val="5B6882"/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no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2200" i="1" dirty="0">
              <a:solidFill>
                <a:schemeClr val="accent4"/>
              </a:solidFill>
            </a:endParaRPr>
          </a:p>
        </p:txBody>
      </p:sp>
      <p:pic>
        <p:nvPicPr>
          <p:cNvPr id="25" name="Picture 39">
            <a:extLst>
              <a:ext uri="{FF2B5EF4-FFF2-40B4-BE49-F238E27FC236}">
                <a16:creationId xmlns:a16="http://schemas.microsoft.com/office/drawing/2014/main" xmlns="" id="{FD69DA14-4DC2-4390-A406-92A905EC48F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784" r="27055"/>
          <a:stretch/>
        </p:blipFill>
        <p:spPr>
          <a:xfrm>
            <a:off x="5945581" y="5502784"/>
            <a:ext cx="803828" cy="63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97644"/>
      </p:ext>
    </p:extLst>
  </p:cSld>
  <p:clrMapOvr>
    <a:masterClrMapping/>
  </p:clrMapOvr>
  <p:transition>
    <p:strips dir="rd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SCRUM</a:t>
            </a:r>
            <a:r>
              <a:rPr lang="zh-CN" altLang="en-US" sz="2800" dirty="0"/>
              <a:t>方法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17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19" y="1340768"/>
            <a:ext cx="4764733" cy="460851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99467" y="1988840"/>
            <a:ext cx="4017107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时间箱是固定的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（两周一个迭代）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发布计划会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（一个发布计划的整体说明，包含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个迭代）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8106860"/>
      </p:ext>
    </p:extLst>
  </p:cSld>
  <p:clrMapOvr>
    <a:masterClrMapping/>
  </p:clrMapOvr>
  <p:transition>
    <p:strips dir="rd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SCRUM</a:t>
            </a:r>
            <a:r>
              <a:rPr lang="zh-CN" altLang="en-US" sz="2800" dirty="0"/>
              <a:t>方法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18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1340767"/>
            <a:ext cx="5688632" cy="486559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134517" y="1374000"/>
            <a:ext cx="209508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需求梳理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产品列表进行优先级排序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12547771"/>
      </p:ext>
    </p:extLst>
  </p:cSld>
  <p:clrMapOvr>
    <a:masterClrMapping/>
  </p:clrMapOvr>
  <p:transition>
    <p:strips dir="rd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SCRUM</a:t>
            </a:r>
            <a:r>
              <a:rPr lang="zh-CN" altLang="en-US" sz="2800" dirty="0"/>
              <a:t>方法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19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052736"/>
            <a:ext cx="4896544" cy="4968552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364088" y="2135028"/>
            <a:ext cx="308290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职责是搞定需求、搞定干系人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29156409"/>
      </p:ext>
    </p:extLst>
  </p:cSld>
  <p:clrMapOvr>
    <a:masterClrMapping/>
  </p:clrMapOvr>
  <p:transition>
    <p:strips dir="rd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目录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grpSp>
        <p:nvGrpSpPr>
          <p:cNvPr id="11" name="组合 10"/>
          <p:cNvGrpSpPr/>
          <p:nvPr/>
        </p:nvGrpSpPr>
        <p:grpSpPr>
          <a:xfrm>
            <a:off x="705907" y="1977380"/>
            <a:ext cx="6499877" cy="3939540"/>
            <a:chOff x="2081265" y="1433690"/>
            <a:chExt cx="6499877" cy="3939540"/>
          </a:xfrm>
        </p:grpSpPr>
        <p:sp>
          <p:nvSpPr>
            <p:cNvPr id="12" name="文本框 9"/>
            <p:cNvSpPr txBox="1"/>
            <p:nvPr/>
          </p:nvSpPr>
          <p:spPr>
            <a:xfrm>
              <a:off x="2987944" y="1607275"/>
              <a:ext cx="5234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CMMI</a:t>
              </a:r>
              <a:r>
                <a:rPr lang="zh-CN" altLang="en-US" sz="2800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概念及过程模型优化思路</a:t>
              </a:r>
            </a:p>
          </p:txBody>
        </p:sp>
        <p:sp>
          <p:nvSpPr>
            <p:cNvPr id="13" name="文本框 10"/>
            <p:cNvSpPr txBox="1"/>
            <p:nvPr/>
          </p:nvSpPr>
          <p:spPr>
            <a:xfrm>
              <a:off x="2987944" y="2396580"/>
              <a:ext cx="5593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基于</a:t>
              </a:r>
              <a:r>
                <a:rPr lang="en-US" altLang="zh-CN" dirty="0"/>
                <a:t>CMMI</a:t>
              </a:r>
              <a:r>
                <a:rPr lang="zh-CN" altLang="en-US" dirty="0"/>
                <a:t>的轻量级监管体系文件</a:t>
              </a:r>
            </a:p>
          </p:txBody>
        </p:sp>
        <p:sp>
          <p:nvSpPr>
            <p:cNvPr id="14" name="文本框 12"/>
            <p:cNvSpPr txBox="1">
              <a:spLocks noChangeArrowheads="1"/>
            </p:cNvSpPr>
            <p:nvPr/>
          </p:nvSpPr>
          <p:spPr bwMode="auto">
            <a:xfrm>
              <a:off x="2081265" y="1433690"/>
              <a:ext cx="504056" cy="3939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1" lang="en-US" altLang="zh-CN" sz="5000" b="1" i="1" kern="0" dirty="0">
                  <a:solidFill>
                    <a:srgbClr val="00B0F0"/>
                  </a:solidFill>
                  <a:ea typeface="华文细黑" pitchFamily="2" charset="-122"/>
                </a:rPr>
                <a:t>1</a:t>
              </a:r>
              <a:r>
                <a:rPr kumimoji="1" lang="en-US" altLang="zh-CN" sz="5000" b="1" i="1" kern="0" dirty="0">
                  <a:solidFill>
                    <a:schemeClr val="bg1">
                      <a:lumMod val="75000"/>
                    </a:schemeClr>
                  </a:solidFill>
                  <a:ea typeface="华文细黑" pitchFamily="2" charset="-122"/>
                </a:rPr>
                <a:t>2345</a:t>
              </a:r>
            </a:p>
          </p:txBody>
        </p:sp>
      </p:grpSp>
      <p:sp>
        <p:nvSpPr>
          <p:cNvPr id="16" name="文本框 10"/>
          <p:cNvSpPr txBox="1"/>
          <p:nvPr/>
        </p:nvSpPr>
        <p:spPr>
          <a:xfrm>
            <a:off x="1651601" y="368554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敏捷过程体系</a:t>
            </a:r>
          </a:p>
        </p:txBody>
      </p:sp>
      <p:sp>
        <p:nvSpPr>
          <p:cNvPr id="9" name="文本框 10"/>
          <p:cNvSpPr txBox="1"/>
          <p:nvPr/>
        </p:nvSpPr>
        <p:spPr>
          <a:xfrm>
            <a:off x="1651601" y="4417948"/>
            <a:ext cx="2874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规模化敏捷</a:t>
            </a:r>
            <a:r>
              <a:rPr lang="en-US" altLang="zh-CN" dirty="0" err="1"/>
              <a:t>SAFe</a:t>
            </a:r>
            <a:endParaRPr lang="zh-CN" altLang="en-US" dirty="0"/>
          </a:p>
        </p:txBody>
      </p:sp>
      <p:sp>
        <p:nvSpPr>
          <p:cNvPr id="10" name="文本框 10"/>
          <p:cNvSpPr txBox="1"/>
          <p:nvPr/>
        </p:nvSpPr>
        <p:spPr>
          <a:xfrm>
            <a:off x="1654928" y="5138028"/>
            <a:ext cx="4601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万维规模化敏捷</a:t>
            </a:r>
            <a:r>
              <a:rPr lang="en-US" altLang="zh-CN" dirty="0"/>
              <a:t>WSA/WLA</a:t>
            </a:r>
          </a:p>
        </p:txBody>
      </p:sp>
    </p:spTree>
    <p:extLst>
      <p:ext uri="{BB962C8B-B14F-4D97-AF65-F5344CB8AC3E}">
        <p14:creationId xmlns:p14="http://schemas.microsoft.com/office/powerpoint/2010/main" val="422622730"/>
      </p:ext>
    </p:extLst>
  </p:cSld>
  <p:clrMapOvr>
    <a:masterClrMapping/>
  </p:clrMapOvr>
  <p:transition>
    <p:strips dir="rd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SCRUM</a:t>
            </a:r>
            <a:r>
              <a:rPr lang="zh-CN" altLang="en-US" sz="2800" dirty="0"/>
              <a:t>方法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20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124744"/>
            <a:ext cx="4704668" cy="518457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36096" y="1916832"/>
            <a:ext cx="3082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职责是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指导开发团队开展设计、开发和测试，对产品交付负责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35020064"/>
      </p:ext>
    </p:extLst>
  </p:cSld>
  <p:clrMapOvr>
    <a:masterClrMapping/>
  </p:clrMapOvr>
  <p:transition>
    <p:strips dir="rd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SCRUM</a:t>
            </a:r>
            <a:r>
              <a:rPr lang="zh-CN" altLang="en-US" sz="2800" dirty="0"/>
              <a:t>方法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21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1052735"/>
            <a:ext cx="4680520" cy="520361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5364088" y="1700808"/>
            <a:ext cx="3082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关注：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SM</a:t>
            </a:r>
            <a:r>
              <a:rPr lang="zh-CN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领导下，有序开展设计、开发、集成、测试、交付等工作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73294054"/>
      </p:ext>
    </p:extLst>
  </p:cSld>
  <p:clrMapOvr>
    <a:masterClrMapping/>
  </p:clrMapOvr>
  <p:transition>
    <p:strips dir="r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SCRUM</a:t>
            </a:r>
            <a:r>
              <a:rPr lang="zh-CN" altLang="en-US" sz="2800" dirty="0"/>
              <a:t>方法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22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4744"/>
            <a:ext cx="4788024" cy="521538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292080" y="1443265"/>
            <a:ext cx="3082903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关注：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运用统计分析工具定义项目或产品的业务目标和关键指标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确定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sprint backlog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84724344"/>
      </p:ext>
    </p:extLst>
  </p:cSld>
  <p:clrMapOvr>
    <a:masterClrMapping/>
  </p:clrMapOvr>
  <p:transition>
    <p:strips dir="rd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SCRUM</a:t>
            </a:r>
            <a:r>
              <a:rPr lang="zh-CN" altLang="en-US" sz="2800" dirty="0"/>
              <a:t>方法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23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5" y="1052735"/>
            <a:ext cx="4565985" cy="5303615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48064" y="1719530"/>
            <a:ext cx="3082903" cy="18928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关注：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量化项目指标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根因分析改进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803852012"/>
      </p:ext>
    </p:extLst>
  </p:cSld>
  <p:clrMapOvr>
    <a:masterClrMapping/>
  </p:clrMapOvr>
  <p:transition>
    <p:strips dir="rd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SCRUM</a:t>
            </a:r>
            <a:r>
              <a:rPr lang="zh-CN" altLang="en-US" sz="2800" dirty="0"/>
              <a:t>方法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24</a:t>
            </a:fld>
            <a:endParaRPr lang="en-US" altLang="zh-CN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124744"/>
            <a:ext cx="4467868" cy="5231606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076056" y="1628800"/>
            <a:ext cx="30829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关注：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DEMO/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系统演示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问题发现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/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9534067"/>
      </p:ext>
    </p:extLst>
  </p:cSld>
  <p:clrMapOvr>
    <a:masterClrMapping/>
  </p:clrMapOvr>
  <p:transition>
    <p:strips dir="rd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SCRUM</a:t>
            </a:r>
            <a:r>
              <a:rPr lang="zh-CN" altLang="en-US" sz="2800" dirty="0"/>
              <a:t>方法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196752"/>
            <a:ext cx="4913003" cy="48965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188090" y="1360664"/>
            <a:ext cx="3528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关注：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持续改进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改进项梳理下一个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sprint</a:t>
            </a:r>
          </a:p>
        </p:txBody>
      </p:sp>
    </p:spTree>
    <p:extLst>
      <p:ext uri="{BB962C8B-B14F-4D97-AF65-F5344CB8AC3E}">
        <p14:creationId xmlns:p14="http://schemas.microsoft.com/office/powerpoint/2010/main" val="1225189465"/>
      </p:ext>
    </p:extLst>
  </p:cSld>
  <p:clrMapOvr>
    <a:masterClrMapping/>
  </p:clrMapOvr>
  <p:transition>
    <p:strips dir="rd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SCRUM</a:t>
            </a:r>
            <a:r>
              <a:rPr lang="zh-CN" altLang="en-US" sz="2800" dirty="0"/>
              <a:t>方法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26</a:t>
            </a:fld>
            <a:endParaRPr lang="en-US" altLang="zh-CN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268760"/>
            <a:ext cx="4888478" cy="489654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72000" y="1844824"/>
            <a:ext cx="352839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关注：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标准故事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依据标准故事进行估算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4208560"/>
      </p:ext>
    </p:extLst>
  </p:cSld>
  <p:clrMapOvr>
    <a:masterClrMapping/>
  </p:clrMapOvr>
  <p:transition>
    <p:strips dir="r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目录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27</a:t>
            </a:fld>
            <a:endParaRPr lang="en-US" altLang="zh-CN"/>
          </a:p>
        </p:txBody>
      </p:sp>
      <p:grpSp>
        <p:nvGrpSpPr>
          <p:cNvPr id="11" name="组合 10"/>
          <p:cNvGrpSpPr/>
          <p:nvPr/>
        </p:nvGrpSpPr>
        <p:grpSpPr>
          <a:xfrm>
            <a:off x="705907" y="1977380"/>
            <a:ext cx="6499877" cy="3939540"/>
            <a:chOff x="2081265" y="1433690"/>
            <a:chExt cx="6499877" cy="3939540"/>
          </a:xfrm>
        </p:grpSpPr>
        <p:sp>
          <p:nvSpPr>
            <p:cNvPr id="12" name="文本框 9"/>
            <p:cNvSpPr txBox="1"/>
            <p:nvPr/>
          </p:nvSpPr>
          <p:spPr>
            <a:xfrm>
              <a:off x="2987944" y="1607275"/>
              <a:ext cx="5234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CMMI</a:t>
              </a:r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概念及过程模型优化思路</a:t>
              </a:r>
            </a:p>
          </p:txBody>
        </p:sp>
        <p:sp>
          <p:nvSpPr>
            <p:cNvPr id="13" name="文本框 10"/>
            <p:cNvSpPr txBox="1"/>
            <p:nvPr/>
          </p:nvSpPr>
          <p:spPr>
            <a:xfrm>
              <a:off x="2987944" y="2396580"/>
              <a:ext cx="5593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基于</a:t>
              </a:r>
              <a:r>
                <a:rPr lang="en-US" altLang="zh-CN" dirty="0"/>
                <a:t>CMMI</a:t>
              </a:r>
              <a:r>
                <a:rPr lang="zh-CN" altLang="en-US" dirty="0"/>
                <a:t>的轻量级监管体系文件</a:t>
              </a:r>
            </a:p>
          </p:txBody>
        </p:sp>
        <p:sp>
          <p:nvSpPr>
            <p:cNvPr id="14" name="文本框 12"/>
            <p:cNvSpPr txBox="1">
              <a:spLocks noChangeArrowheads="1"/>
            </p:cNvSpPr>
            <p:nvPr/>
          </p:nvSpPr>
          <p:spPr bwMode="auto">
            <a:xfrm>
              <a:off x="2081265" y="1433690"/>
              <a:ext cx="504056" cy="3939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1" lang="en-US" altLang="zh-CN" sz="5000" b="1" i="1" kern="0" dirty="0">
                  <a:solidFill>
                    <a:schemeClr val="bg1">
                      <a:lumMod val="75000"/>
                    </a:schemeClr>
                  </a:solidFill>
                  <a:ea typeface="华文细黑" pitchFamily="2" charset="-122"/>
                </a:rPr>
                <a:t>123</a:t>
              </a:r>
              <a:r>
                <a:rPr kumimoji="1" lang="en-US" altLang="zh-CN" sz="5000" b="1" i="1" kern="0" dirty="0">
                  <a:solidFill>
                    <a:srgbClr val="00B0F0"/>
                  </a:solidFill>
                  <a:ea typeface="华文细黑" pitchFamily="2" charset="-122"/>
                </a:rPr>
                <a:t>4</a:t>
              </a:r>
              <a:r>
                <a:rPr kumimoji="1" lang="en-US" altLang="zh-CN" sz="5000" b="1" i="1" kern="0" dirty="0">
                  <a:solidFill>
                    <a:schemeClr val="bg1">
                      <a:lumMod val="75000"/>
                    </a:schemeClr>
                  </a:solidFill>
                  <a:ea typeface="华文细黑" pitchFamily="2" charset="-122"/>
                </a:rPr>
                <a:t>5</a:t>
              </a:r>
            </a:p>
          </p:txBody>
        </p:sp>
      </p:grpSp>
      <p:sp>
        <p:nvSpPr>
          <p:cNvPr id="16" name="文本框 10"/>
          <p:cNvSpPr txBox="1"/>
          <p:nvPr/>
        </p:nvSpPr>
        <p:spPr>
          <a:xfrm>
            <a:off x="1651601" y="368554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敏捷过程体系</a:t>
            </a:r>
          </a:p>
        </p:txBody>
      </p:sp>
      <p:sp>
        <p:nvSpPr>
          <p:cNvPr id="9" name="文本框 10"/>
          <p:cNvSpPr txBox="1"/>
          <p:nvPr/>
        </p:nvSpPr>
        <p:spPr>
          <a:xfrm>
            <a:off x="1651601" y="4417948"/>
            <a:ext cx="2874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00B0F0"/>
                </a:solidFill>
              </a:rPr>
              <a:t>规模化敏捷</a:t>
            </a:r>
            <a:r>
              <a:rPr lang="en-US" altLang="zh-CN" dirty="0" err="1">
                <a:solidFill>
                  <a:srgbClr val="00B0F0"/>
                </a:solidFill>
              </a:rPr>
              <a:t>SAFe</a:t>
            </a:r>
            <a:endParaRPr lang="zh-CN" altLang="en-US" dirty="0">
              <a:solidFill>
                <a:srgbClr val="00B0F0"/>
              </a:solidFill>
            </a:endParaRPr>
          </a:p>
        </p:txBody>
      </p:sp>
      <p:sp>
        <p:nvSpPr>
          <p:cNvPr id="10" name="文本框 10"/>
          <p:cNvSpPr txBox="1"/>
          <p:nvPr/>
        </p:nvSpPr>
        <p:spPr>
          <a:xfrm>
            <a:off x="1654928" y="5138028"/>
            <a:ext cx="4601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万维规模化敏捷</a:t>
            </a:r>
            <a:r>
              <a:rPr lang="en-US" altLang="zh-CN" dirty="0"/>
              <a:t>WSA/WLA</a:t>
            </a:r>
          </a:p>
        </p:txBody>
      </p:sp>
    </p:spTree>
    <p:extLst>
      <p:ext uri="{BB962C8B-B14F-4D97-AF65-F5344CB8AC3E}">
        <p14:creationId xmlns:p14="http://schemas.microsoft.com/office/powerpoint/2010/main" val="1762429284"/>
      </p:ext>
    </p:extLst>
  </p:cSld>
  <p:clrMapOvr>
    <a:masterClrMapping/>
  </p:clrMapOvr>
  <p:transition>
    <p:strips dir="rd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28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SAFe4.0</a:t>
            </a:r>
            <a:r>
              <a:rPr lang="zh-CN" altLang="en-US" dirty="0"/>
              <a:t>介绍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533910" y="753247"/>
            <a:ext cx="8604448" cy="1292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SAFe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概念：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SAFe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是一个公开发布和免费使用的知识体系，它整合了多种经验验证的企业级精益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敏捷开发模式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SAFe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是可扩展和模块化的框架，在实践中诞生和发展，旨在帮助客户解决最具挑战的规模化问题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33910" y="2167493"/>
            <a:ext cx="860444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SAFe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全景视图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层视图：适用于中型规模的敏捷组织，以支持解决方案的开发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层视图：支持大型解决方案的构建，需要成百上千甚至更多的人员参与其中，进行开发和维护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66610" y="3515143"/>
            <a:ext cx="8604448" cy="26314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   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SAFe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层级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团队层：以敏捷团队为基础，每个团队负责定义、构建和测试其代办事项列表中的故事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项目群层：</a:t>
            </a:r>
            <a:r>
              <a:rPr lang="en-US" altLang="zh-CN" sz="14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SAFe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团队被组织为一个虚拟的项目群结构，称为“敏捷发布火车”（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ART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价值流层：可选层，支持大型和复杂解决方案的开发。这些解决方案需要多个同步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ART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投资组合层：对一系列价值流进行组织和投资。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投资组合基于精益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敏捷预算为解决方案的开发提供资金支持，并提供必要的治理和价值流协调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基础层：包含支持开发工作的其他基本要素。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5544641"/>
      </p:ext>
    </p:extLst>
  </p:cSld>
  <p:clrMapOvr>
    <a:masterClrMapping/>
  </p:clrMapOvr>
  <p:transition>
    <p:strips dir="rd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29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企业实施</a:t>
            </a:r>
            <a:r>
              <a:rPr lang="en-US" altLang="zh-CN" dirty="0" err="1"/>
              <a:t>SAFe</a:t>
            </a:r>
            <a:r>
              <a:rPr lang="zh-CN" altLang="en-US" dirty="0"/>
              <a:t>路线图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196752"/>
            <a:ext cx="8064895" cy="5112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27537"/>
      </p:ext>
    </p:extLst>
  </p:cSld>
  <p:clrMapOvr>
    <a:masterClrMapping/>
  </p:clrMapOvr>
  <p:transition>
    <p:strips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2800" dirty="0"/>
              <a:t>CMMI</a:t>
            </a:r>
            <a:r>
              <a:rPr lang="zh-CN" altLang="en-US" sz="2800" dirty="0"/>
              <a:t>概念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3</a:t>
            </a:fld>
            <a:endParaRPr lang="en-US" altLang="zh-CN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320735" y="1037925"/>
            <a:ext cx="8676456" cy="942578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一、</a:t>
            </a:r>
            <a:r>
              <a:rPr kumimoji="1"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CMMI</a:t>
            </a:r>
            <a:r>
              <a:rPr kumimoji="1"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概念</a:t>
            </a:r>
            <a:endParaRPr kumimoji="1"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1"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CMMI</a:t>
            </a:r>
            <a:r>
              <a:rPr kumimoji="1"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Capability Maturity Model Integration</a:t>
            </a:r>
            <a:r>
              <a:rPr kumimoji="1"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）即“能力成熟度集成模型”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1"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目的是帮助软件企业对软件工程过程进行管理和改进，增强开发与改进能力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kumimoji="1"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是专门针对软件行业的一个过程改进方法和规范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，是目前</a:t>
            </a:r>
            <a:r>
              <a:rPr kumimoji="1"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国际软件行业顶级的评估标准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</a:p>
          <a:p>
            <a:pPr marL="0" indent="0">
              <a:buNone/>
            </a:pPr>
            <a:r>
              <a:rPr kumimoji="1" lang="en-US" altLang="zh-CN" sz="1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en-US" altLang="zh-CN" sz="1800" b="1" dirty="0">
                <a:solidFill>
                  <a:srgbClr val="C00000"/>
                </a:solidFill>
              </a:rPr>
              <a:t>CMMI</a:t>
            </a:r>
            <a:r>
              <a:rPr lang="zh-CN" altLang="en-US" sz="1800" b="1" dirty="0">
                <a:solidFill>
                  <a:srgbClr val="C00000"/>
                </a:solidFill>
              </a:rPr>
              <a:t>是最佳实践、不是过程！</a:t>
            </a:r>
            <a:endParaRPr lang="en-US" altLang="zh-CN" sz="1800" b="1" dirty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zh-CN" altLang="zh-CN" sz="1800" dirty="0">
              <a:latin typeface="楷体_GB2312"/>
              <a:ea typeface="楷体_GB2312"/>
            </a:endParaRPr>
          </a:p>
        </p:txBody>
      </p:sp>
      <p:sp>
        <p:nvSpPr>
          <p:cNvPr id="5" name="内容占位符 2"/>
          <p:cNvSpPr txBox="1">
            <a:spLocks/>
          </p:cNvSpPr>
          <p:nvPr/>
        </p:nvSpPr>
        <p:spPr>
          <a:xfrm>
            <a:off x="293555" y="6212868"/>
            <a:ext cx="1339136" cy="384484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400" b="1" dirty="0">
                <a:latin typeface="楷体_GB2312"/>
                <a:ea typeface="楷体_GB2312"/>
              </a:rPr>
              <a:t>1</a:t>
            </a:r>
            <a:r>
              <a:rPr lang="zh-CN" altLang="en-US" sz="1400" b="1" dirty="0">
                <a:latin typeface="楷体_GB2312"/>
                <a:ea typeface="楷体_GB2312"/>
              </a:rPr>
              <a:t>级</a:t>
            </a:r>
            <a:r>
              <a:rPr lang="en-US" altLang="zh-CN" sz="1400" b="1" dirty="0">
                <a:latin typeface="楷体_GB2312"/>
                <a:ea typeface="楷体_GB2312"/>
              </a:rPr>
              <a:t>-</a:t>
            </a:r>
            <a:r>
              <a:rPr lang="zh-CN" altLang="en-US" sz="1400" b="1" dirty="0">
                <a:latin typeface="楷体_GB2312"/>
                <a:ea typeface="楷体_GB2312"/>
              </a:rPr>
              <a:t>初始级</a:t>
            </a:r>
            <a:endParaRPr lang="zh-CN" altLang="zh-CN" sz="1400" b="1" dirty="0">
              <a:latin typeface="楷体_GB2312"/>
              <a:ea typeface="楷体_GB2312"/>
            </a:endParaRPr>
          </a:p>
        </p:txBody>
      </p:sp>
      <p:sp>
        <p:nvSpPr>
          <p:cNvPr id="7" name="内容占位符 2"/>
          <p:cNvSpPr txBox="1">
            <a:spLocks/>
          </p:cNvSpPr>
          <p:nvPr/>
        </p:nvSpPr>
        <p:spPr>
          <a:xfrm>
            <a:off x="1644772" y="3704423"/>
            <a:ext cx="2341944" cy="2700687"/>
          </a:xfrm>
          <a:prstGeom prst="rect">
            <a:avLst/>
          </a:prstGeom>
          <a:solidFill>
            <a:srgbClr val="FFC000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latin typeface="楷体_GB2312"/>
                <a:ea typeface="楷体_GB2312"/>
              </a:rPr>
              <a:t>  </a:t>
            </a:r>
            <a:r>
              <a:rPr lang="en-US" altLang="zh-CN" sz="1400" b="1" dirty="0">
                <a:latin typeface="楷体_GB2312"/>
                <a:ea typeface="楷体_GB2312"/>
              </a:rPr>
              <a:t>2</a:t>
            </a:r>
            <a:r>
              <a:rPr lang="zh-CN" altLang="en-US" sz="1400" b="1" dirty="0">
                <a:latin typeface="楷体_GB2312"/>
                <a:ea typeface="楷体_GB2312"/>
              </a:rPr>
              <a:t>级</a:t>
            </a:r>
            <a:r>
              <a:rPr lang="en-US" altLang="zh-CN" sz="1400" b="1" dirty="0">
                <a:latin typeface="楷体_GB2312"/>
                <a:ea typeface="楷体_GB2312"/>
              </a:rPr>
              <a:t>-</a:t>
            </a:r>
            <a:r>
              <a:rPr lang="zh-CN" altLang="en-US" sz="1400" b="1" dirty="0">
                <a:latin typeface="楷体_GB2312"/>
                <a:ea typeface="楷体_GB2312"/>
              </a:rPr>
              <a:t>管理级</a:t>
            </a:r>
            <a:endParaRPr lang="en-US" altLang="zh-CN" sz="1400" b="1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楷体_GB2312"/>
                <a:ea typeface="楷体_GB2312"/>
              </a:rPr>
              <a:t>配置管理</a:t>
            </a:r>
            <a:endParaRPr lang="en-US" altLang="zh-CN" sz="1400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楷体_GB2312"/>
                <a:ea typeface="楷体_GB2312"/>
              </a:rPr>
              <a:t>过程和产品质量保证</a:t>
            </a:r>
            <a:endParaRPr lang="en-US" altLang="zh-CN" sz="1400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楷体_GB2312"/>
                <a:ea typeface="楷体_GB2312"/>
              </a:rPr>
              <a:t>项目监控和控制</a:t>
            </a:r>
            <a:endParaRPr lang="en-US" altLang="zh-CN" sz="1400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楷体_GB2312"/>
                <a:ea typeface="楷体_GB2312"/>
              </a:rPr>
              <a:t>项目策划</a:t>
            </a:r>
            <a:endParaRPr lang="en-US" altLang="zh-CN" sz="1400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楷体_GB2312"/>
                <a:ea typeface="楷体_GB2312"/>
              </a:rPr>
              <a:t>需求管理</a:t>
            </a:r>
            <a:endParaRPr lang="en-US" altLang="zh-CN" sz="1400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楷体_GB2312"/>
                <a:ea typeface="楷体_GB2312"/>
              </a:rPr>
              <a:t>测量和分析</a:t>
            </a:r>
            <a:endParaRPr lang="en-US" altLang="zh-CN" sz="1400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楷体_GB2312"/>
                <a:ea typeface="楷体_GB2312"/>
              </a:rPr>
              <a:t>协议管理</a:t>
            </a:r>
            <a:endParaRPr lang="en-US" altLang="zh-CN" sz="1400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楷体_GB2312"/>
                <a:ea typeface="楷体_GB2312"/>
              </a:rPr>
              <a:t>采购需求开发</a:t>
            </a:r>
            <a:endParaRPr lang="en-US" altLang="zh-CN" sz="1400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楷体_GB2312"/>
                <a:ea typeface="楷体_GB2312"/>
              </a:rPr>
              <a:t>请求和供应商协议开发</a:t>
            </a:r>
            <a:endParaRPr lang="en-US" altLang="zh-CN" sz="1400" dirty="0">
              <a:latin typeface="楷体_GB2312"/>
              <a:ea typeface="楷体_GB2312"/>
            </a:endParaRPr>
          </a:p>
          <a:p>
            <a:pPr marL="0" indent="0">
              <a:buNone/>
            </a:pPr>
            <a:endParaRPr lang="zh-CN" altLang="zh-CN" sz="1800" dirty="0">
              <a:latin typeface="楷体_GB2312"/>
              <a:ea typeface="楷体_GB231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3986716" y="3182291"/>
            <a:ext cx="1881428" cy="2700687"/>
          </a:xfrm>
          <a:prstGeom prst="rect">
            <a:avLst/>
          </a:prstGeom>
          <a:solidFill>
            <a:srgbClr val="00B0F0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latin typeface="楷体_GB2312"/>
                <a:ea typeface="楷体_GB2312"/>
              </a:rPr>
              <a:t>  </a:t>
            </a:r>
            <a:r>
              <a:rPr lang="en-US" altLang="zh-CN" sz="1400" b="1" dirty="0">
                <a:latin typeface="楷体_GB2312"/>
                <a:ea typeface="楷体_GB2312"/>
              </a:rPr>
              <a:t>3</a:t>
            </a:r>
            <a:r>
              <a:rPr lang="zh-CN" altLang="en-US" sz="1400" b="1" dirty="0">
                <a:latin typeface="楷体_GB2312"/>
                <a:ea typeface="楷体_GB2312"/>
              </a:rPr>
              <a:t>级</a:t>
            </a:r>
            <a:r>
              <a:rPr lang="en-US" altLang="zh-CN" sz="1400" b="1" dirty="0">
                <a:latin typeface="楷体_GB2312"/>
                <a:ea typeface="楷体_GB2312"/>
              </a:rPr>
              <a:t>-</a:t>
            </a:r>
            <a:r>
              <a:rPr lang="zh-CN" altLang="en-US" sz="1400" b="1" dirty="0">
                <a:latin typeface="楷体_GB2312"/>
                <a:ea typeface="楷体_GB2312"/>
              </a:rPr>
              <a:t>定义级</a:t>
            </a:r>
            <a:endParaRPr lang="en-US" altLang="zh-CN" sz="1400" b="1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楷体_GB2312"/>
                <a:ea typeface="楷体_GB2312"/>
              </a:rPr>
              <a:t>组织培训</a:t>
            </a:r>
            <a:endParaRPr lang="en-US" altLang="zh-CN" sz="1400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楷体_GB2312"/>
                <a:ea typeface="楷体_GB2312"/>
              </a:rPr>
              <a:t>组织过程定义</a:t>
            </a:r>
            <a:endParaRPr lang="en-US" altLang="zh-CN" sz="1400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楷体_GB2312"/>
                <a:ea typeface="楷体_GB2312"/>
              </a:rPr>
              <a:t>组织过程焦点</a:t>
            </a:r>
            <a:endParaRPr lang="en-US" altLang="zh-CN" sz="1400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楷体_GB2312"/>
                <a:ea typeface="楷体_GB2312"/>
              </a:rPr>
              <a:t>集成项目管理</a:t>
            </a:r>
            <a:endParaRPr lang="en-US" altLang="zh-CN" sz="1400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楷体_GB2312"/>
                <a:ea typeface="楷体_GB2312"/>
              </a:rPr>
              <a:t>风险管理</a:t>
            </a:r>
            <a:endParaRPr lang="en-US" altLang="zh-CN" sz="1400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楷体_GB2312"/>
                <a:ea typeface="楷体_GB2312"/>
              </a:rPr>
              <a:t>决策分析和决定</a:t>
            </a:r>
            <a:endParaRPr lang="en-US" altLang="zh-CN" sz="1400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楷体_GB2312"/>
                <a:ea typeface="楷体_GB2312"/>
              </a:rPr>
              <a:t>采购技术管理</a:t>
            </a:r>
            <a:endParaRPr lang="en-US" altLang="zh-CN" sz="1400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楷体_GB2312"/>
                <a:ea typeface="楷体_GB2312"/>
              </a:rPr>
              <a:t>采购验证</a:t>
            </a:r>
            <a:endParaRPr lang="en-US" altLang="zh-CN" sz="1400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楷体_GB2312"/>
                <a:ea typeface="楷体_GB2312"/>
              </a:rPr>
              <a:t>采购确认</a:t>
            </a:r>
            <a:endParaRPr lang="en-US" altLang="zh-CN" sz="1400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CN" altLang="zh-CN" sz="1800" dirty="0">
              <a:latin typeface="楷体_GB2312"/>
              <a:ea typeface="楷体_GB2312"/>
            </a:endParaRPr>
          </a:p>
        </p:txBody>
      </p:sp>
      <p:sp>
        <p:nvSpPr>
          <p:cNvPr id="11" name="内容占位符 2"/>
          <p:cNvSpPr txBox="1">
            <a:spLocks/>
          </p:cNvSpPr>
          <p:nvPr/>
        </p:nvSpPr>
        <p:spPr>
          <a:xfrm>
            <a:off x="5868144" y="2861712"/>
            <a:ext cx="1656184" cy="896131"/>
          </a:xfrm>
          <a:prstGeom prst="rect">
            <a:avLst/>
          </a:prstGeom>
          <a:solidFill>
            <a:srgbClr val="92D050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latin typeface="楷体_GB2312"/>
                <a:ea typeface="楷体_GB2312"/>
              </a:rPr>
              <a:t>  </a:t>
            </a:r>
            <a:r>
              <a:rPr lang="en-US" altLang="zh-CN" sz="1400" b="1" dirty="0">
                <a:latin typeface="楷体_GB2312"/>
                <a:ea typeface="楷体_GB2312"/>
              </a:rPr>
              <a:t>4</a:t>
            </a:r>
            <a:r>
              <a:rPr lang="zh-CN" altLang="en-US" sz="1400" b="1" dirty="0">
                <a:latin typeface="楷体_GB2312"/>
                <a:ea typeface="楷体_GB2312"/>
              </a:rPr>
              <a:t>级</a:t>
            </a:r>
            <a:r>
              <a:rPr lang="en-US" altLang="zh-CN" sz="1400" b="1" dirty="0">
                <a:latin typeface="楷体_GB2312"/>
                <a:ea typeface="楷体_GB2312"/>
              </a:rPr>
              <a:t>-</a:t>
            </a:r>
            <a:r>
              <a:rPr lang="zh-CN" altLang="en-US" sz="1400" b="1" dirty="0">
                <a:latin typeface="楷体_GB2312"/>
                <a:ea typeface="楷体_GB2312"/>
              </a:rPr>
              <a:t>定量管理级</a:t>
            </a:r>
            <a:endParaRPr lang="en-US" altLang="zh-CN" sz="1400" b="1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楷体_GB2312"/>
                <a:ea typeface="楷体_GB2312"/>
              </a:rPr>
              <a:t>定量项目管理</a:t>
            </a:r>
            <a:endParaRPr lang="en-US" altLang="zh-CN" sz="1400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楷体_GB2312"/>
                <a:ea typeface="楷体_GB2312"/>
              </a:rPr>
              <a:t>组织过程性能</a:t>
            </a:r>
            <a:endParaRPr lang="en-US" altLang="zh-CN" sz="1400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CN" altLang="zh-CN" sz="1800" dirty="0">
              <a:latin typeface="楷体_GB2312"/>
              <a:ea typeface="楷体_GB2312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7535315" y="2492896"/>
            <a:ext cx="1608685" cy="995503"/>
          </a:xfrm>
          <a:prstGeom prst="rect">
            <a:avLst/>
          </a:prstGeom>
          <a:solidFill>
            <a:srgbClr val="C00000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altLang="zh-CN" sz="1600" dirty="0">
                <a:latin typeface="楷体_GB2312"/>
                <a:ea typeface="楷体_GB2312"/>
              </a:rPr>
              <a:t>  </a:t>
            </a:r>
            <a:r>
              <a:rPr lang="en-US" altLang="zh-CN" sz="1400" b="1" dirty="0">
                <a:latin typeface="楷体_GB2312"/>
                <a:ea typeface="楷体_GB2312"/>
              </a:rPr>
              <a:t>5</a:t>
            </a:r>
            <a:r>
              <a:rPr lang="zh-CN" altLang="en-US" sz="1400" b="1" dirty="0">
                <a:latin typeface="楷体_GB2312"/>
                <a:ea typeface="楷体_GB2312"/>
              </a:rPr>
              <a:t>级</a:t>
            </a:r>
            <a:r>
              <a:rPr lang="en-US" altLang="zh-CN" sz="1400" b="1" dirty="0">
                <a:latin typeface="楷体_GB2312"/>
                <a:ea typeface="楷体_GB2312"/>
              </a:rPr>
              <a:t>-</a:t>
            </a:r>
            <a:r>
              <a:rPr lang="zh-CN" altLang="en-US" sz="1400" b="1" dirty="0">
                <a:latin typeface="楷体_GB2312"/>
                <a:ea typeface="楷体_GB2312"/>
              </a:rPr>
              <a:t>优化级</a:t>
            </a:r>
            <a:endParaRPr lang="en-US" altLang="zh-CN" sz="1400" b="1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楷体_GB2312"/>
                <a:ea typeface="楷体_GB2312"/>
              </a:rPr>
              <a:t>组织性能管理</a:t>
            </a:r>
            <a:endParaRPr lang="en-US" altLang="zh-CN" sz="1400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r>
              <a:rPr lang="zh-CN" altLang="en-US" sz="1400" dirty="0">
                <a:latin typeface="楷体_GB2312"/>
                <a:ea typeface="楷体_GB2312"/>
              </a:rPr>
              <a:t>原因分析和解决方案</a:t>
            </a:r>
            <a:endParaRPr lang="en-US" altLang="zh-CN" sz="1400" dirty="0">
              <a:latin typeface="楷体_GB2312"/>
              <a:ea typeface="楷体_GB2312"/>
            </a:endParaRPr>
          </a:p>
          <a:p>
            <a:pPr>
              <a:buFont typeface="Wingdings" panose="05000000000000000000" pitchFamily="2" charset="2"/>
              <a:buChar char="l"/>
            </a:pPr>
            <a:endParaRPr lang="zh-CN" altLang="zh-CN" sz="1800" dirty="0">
              <a:latin typeface="楷体_GB2312"/>
              <a:ea typeface="楷体_GB231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5897645" y="3927405"/>
            <a:ext cx="189026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kumimoji="1" lang="zh-CN" altLang="en-US" sz="1200" dirty="0">
                <a:solidFill>
                  <a:srgbClr val="FF505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公司</a:t>
            </a:r>
            <a:r>
              <a:rPr lang="en-US" altLang="zh-CN" sz="1200" dirty="0">
                <a:solidFill>
                  <a:srgbClr val="FF5050"/>
                </a:solidFill>
                <a:latin typeface="微软雅黑" pitchFamily="34" charset="-122"/>
                <a:ea typeface="微软雅黑" pitchFamily="34" charset="-122"/>
              </a:rPr>
              <a:t>CMMI-DEV ML4</a:t>
            </a:r>
          </a:p>
          <a:p>
            <a:pPr marL="0" indent="0">
              <a:buNone/>
            </a:pPr>
            <a:r>
              <a:rPr kumimoji="1" lang="en-US" altLang="zh-CN" sz="1200" dirty="0">
                <a:solidFill>
                  <a:srgbClr val="FF5050"/>
                </a:solidFill>
                <a:latin typeface="微软雅黑" pitchFamily="34" charset="-122"/>
                <a:ea typeface="微软雅黑" pitchFamily="34" charset="-122"/>
              </a:rPr>
              <a:t>2018</a:t>
            </a:r>
            <a:r>
              <a:rPr kumimoji="1" lang="zh-CN" altLang="en-US" sz="1200" dirty="0">
                <a:solidFill>
                  <a:srgbClr val="FF505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kumimoji="1" lang="en-US" altLang="zh-CN" sz="1200" dirty="0">
                <a:solidFill>
                  <a:srgbClr val="FF5050"/>
                </a:solidFill>
                <a:latin typeface="微软雅黑" pitchFamily="34" charset="-122"/>
                <a:ea typeface="微软雅黑" pitchFamily="34" charset="-122"/>
              </a:rPr>
              <a:t>5</a:t>
            </a:r>
            <a:r>
              <a:rPr kumimoji="1" lang="zh-CN" altLang="en-US" sz="1200" dirty="0">
                <a:solidFill>
                  <a:srgbClr val="FF505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kumimoji="1" lang="en-US" altLang="zh-CN" sz="1200" dirty="0">
                <a:solidFill>
                  <a:srgbClr val="FF5050"/>
                </a:solidFill>
                <a:latin typeface="微软雅黑" pitchFamily="34" charset="-122"/>
                <a:ea typeface="微软雅黑" pitchFamily="34" charset="-122"/>
              </a:rPr>
              <a:t>12</a:t>
            </a:r>
            <a:r>
              <a:rPr kumimoji="1" lang="zh-CN" altLang="en-US" sz="1200" dirty="0">
                <a:solidFill>
                  <a:srgbClr val="FF5050"/>
                </a:solidFill>
                <a:latin typeface="微软雅黑" pitchFamily="34" charset="-122"/>
                <a:ea typeface="微软雅黑" pitchFamily="34" charset="-122"/>
              </a:rPr>
              <a:t>日评估通过</a:t>
            </a:r>
            <a:endParaRPr kumimoji="1" lang="en-US" altLang="zh-CN" sz="1200" dirty="0">
              <a:solidFill>
                <a:srgbClr val="FF505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398098" y="2940445"/>
            <a:ext cx="318548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indent="0">
              <a:buNone/>
            </a:pPr>
            <a:r>
              <a:rPr kumimoji="1" lang="zh-CN" altLang="en-US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成熟度等级包含过程域如下：</a:t>
            </a:r>
            <a:endParaRPr kumimoji="1" lang="en-US" altLang="zh-CN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5256" y="4573928"/>
            <a:ext cx="3072561" cy="185929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5603" y="3562982"/>
            <a:ext cx="1251014" cy="603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0657448"/>
      </p:ext>
    </p:extLst>
  </p:cSld>
  <p:clrMapOvr>
    <a:masterClrMapping/>
  </p:clrMapOvr>
  <p:transition>
    <p:strips dir="rd"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30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SAFe4.0-</a:t>
            </a:r>
            <a:r>
              <a:rPr lang="zh-CN" altLang="en-US" dirty="0"/>
              <a:t>英文</a:t>
            </a:r>
          </a:p>
        </p:txBody>
      </p:sp>
      <p:pic>
        <p:nvPicPr>
          <p:cNvPr id="70" name="Picture 6" descr="4-level-safe-for-PPT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088157"/>
            <a:ext cx="8784976" cy="5437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2674892"/>
      </p:ext>
    </p:extLst>
  </p:cSld>
  <p:clrMapOvr>
    <a:masterClrMapping/>
  </p:clrMapOvr>
  <p:transition>
    <p:strips dir="rd"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31</a:t>
            </a:fld>
            <a:endParaRPr lang="en-US" altLang="zh-CN"/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SAFe4.0-</a:t>
            </a:r>
            <a:r>
              <a:rPr lang="zh-CN" altLang="en-US" dirty="0"/>
              <a:t>中文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61599"/>
            <a:ext cx="8640960" cy="5563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3554363"/>
      </p:ext>
    </p:extLst>
  </p:cSld>
  <p:clrMapOvr>
    <a:masterClrMapping/>
  </p:clrMapOvr>
  <p:transition>
    <p:strips dir="rd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32</a:t>
            </a:fld>
            <a:endParaRPr lang="en-US" altLang="zh-CN"/>
          </a:p>
        </p:txBody>
      </p:sp>
      <p:sp>
        <p:nvSpPr>
          <p:cNvPr id="71" name="标题 3"/>
          <p:cNvSpPr txBox="1">
            <a:spLocks/>
          </p:cNvSpPr>
          <p:nvPr/>
        </p:nvSpPr>
        <p:spPr bwMode="auto">
          <a:xfrm>
            <a:off x="2714625" y="142875"/>
            <a:ext cx="597217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en-US" altLang="zh-CN" dirty="0"/>
              <a:t>SAFe4.5-</a:t>
            </a:r>
            <a:r>
              <a:rPr lang="zh-CN" altLang="en-US" dirty="0"/>
              <a:t>英文</a:t>
            </a:r>
          </a:p>
        </p:txBody>
      </p:sp>
      <p:pic>
        <p:nvPicPr>
          <p:cNvPr id="6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2319" y="1772410"/>
            <a:ext cx="1691681" cy="2808718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 bwMode="auto">
          <a:xfrm>
            <a:off x="-395601" y="1201216"/>
            <a:ext cx="91440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24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endParaRPr lang="en-US" b="1" kern="0" dirty="0">
              <a:solidFill>
                <a:schemeClr val="accent1"/>
              </a:solidFill>
            </a:endParaRPr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72" y="1352028"/>
            <a:ext cx="7432848" cy="4162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409268"/>
      </p:ext>
    </p:extLst>
  </p:cSld>
  <p:clrMapOvr>
    <a:masterClrMapping/>
  </p:clrMapOvr>
  <p:transition>
    <p:strips dir="rd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33</a:t>
            </a:fld>
            <a:endParaRPr lang="en-US" altLang="zh-CN"/>
          </a:p>
        </p:txBody>
      </p:sp>
      <p:sp>
        <p:nvSpPr>
          <p:cNvPr id="71" name="标题 3"/>
          <p:cNvSpPr txBox="1">
            <a:spLocks/>
          </p:cNvSpPr>
          <p:nvPr/>
        </p:nvSpPr>
        <p:spPr bwMode="auto">
          <a:xfrm>
            <a:off x="2714625" y="142875"/>
            <a:ext cx="597217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en-US" altLang="zh-CN" dirty="0"/>
              <a:t>SAFe4.5-</a:t>
            </a:r>
            <a:r>
              <a:rPr lang="zh-CN" altLang="en-US" dirty="0"/>
              <a:t>中文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-395601" y="1201216"/>
            <a:ext cx="91440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24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endParaRPr lang="en-US" b="1" kern="0" dirty="0">
              <a:solidFill>
                <a:schemeClr val="accent1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7467" y="1201216"/>
            <a:ext cx="8693005" cy="5066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891367"/>
      </p:ext>
    </p:extLst>
  </p:cSld>
  <p:clrMapOvr>
    <a:masterClrMapping/>
  </p:clrMapOvr>
  <p:transition>
    <p:strips dir="rd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8104435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34</a:t>
            </a:fld>
            <a:endParaRPr lang="en-US" altLang="zh-CN"/>
          </a:p>
        </p:txBody>
      </p:sp>
      <p:sp>
        <p:nvSpPr>
          <p:cNvPr id="71" name="标题 3"/>
          <p:cNvSpPr txBox="1">
            <a:spLocks/>
          </p:cNvSpPr>
          <p:nvPr/>
        </p:nvSpPr>
        <p:spPr bwMode="auto">
          <a:xfrm>
            <a:off x="2714625" y="142875"/>
            <a:ext cx="597217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/>
              <a:t>理解</a:t>
            </a:r>
            <a:r>
              <a:rPr lang="en-US" altLang="zh-CN" dirty="0"/>
              <a:t>SAFe4.5-PDCA</a:t>
            </a:r>
            <a:endParaRPr lang="zh-CN" alt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-395601" y="2209328"/>
            <a:ext cx="91440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24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endParaRPr lang="en-US" b="1" kern="0" dirty="0">
              <a:solidFill>
                <a:schemeClr val="accent1"/>
              </a:solidFill>
            </a:endParaRPr>
          </a:p>
        </p:txBody>
      </p:sp>
      <p:sp>
        <p:nvSpPr>
          <p:cNvPr id="11" name="Rectangle 8"/>
          <p:cNvSpPr/>
          <p:nvPr>
            <p:custDataLst>
              <p:tags r:id="rId1"/>
            </p:custDataLst>
          </p:nvPr>
        </p:nvSpPr>
        <p:spPr>
          <a:xfrm>
            <a:off x="358884" y="5444422"/>
            <a:ext cx="3997091" cy="2308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fontAlgn="base">
              <a:spcBef>
                <a:spcPts val="300"/>
              </a:spcBef>
              <a:spcAft>
                <a:spcPts val="300"/>
              </a:spcAft>
              <a:buClr>
                <a:srgbClr val="000000">
                  <a:lumMod val="50000"/>
                  <a:lumOff val="50000"/>
                </a:srgbClr>
              </a:buClr>
              <a:buSzPct val="100000"/>
              <a:defRPr/>
            </a:pPr>
            <a:r>
              <a:rPr lang="en-US" sz="750" i="1" kern="0" dirty="0">
                <a:solidFill>
                  <a:sysClr val="windowText" lastClr="000000"/>
                </a:solidFill>
              </a:rPr>
              <a:t>Principles of Product Development Flow, </a:t>
            </a:r>
            <a:r>
              <a:rPr lang="en-US" sz="750" kern="0" dirty="0">
                <a:solidFill>
                  <a:sysClr val="windowText" lastClr="000000"/>
                </a:solidFill>
              </a:rPr>
              <a:t>Don </a:t>
            </a:r>
            <a:r>
              <a:rPr lang="en-US" sz="750" kern="0" dirty="0" err="1">
                <a:solidFill>
                  <a:sysClr val="windowText" lastClr="000000"/>
                </a:solidFill>
              </a:rPr>
              <a:t>Reinertsen</a:t>
            </a:r>
            <a:r>
              <a:rPr lang="en-US" sz="750" kern="0" dirty="0">
                <a:solidFill>
                  <a:sysClr val="windowText" lastClr="000000"/>
                </a:solidFill>
              </a:rPr>
              <a:t/>
            </a:r>
            <a:br>
              <a:rPr lang="en-US" sz="750" kern="0" dirty="0">
                <a:solidFill>
                  <a:sysClr val="windowText" lastClr="000000"/>
                </a:solidFill>
              </a:rPr>
            </a:br>
            <a:r>
              <a:rPr lang="en-US" sz="750" i="1" kern="0" dirty="0">
                <a:solidFill>
                  <a:sysClr val="windowText" lastClr="000000"/>
                </a:solidFill>
              </a:rPr>
              <a:t>Plan. Do. Check. Act. </a:t>
            </a:r>
            <a:r>
              <a:rPr lang="en-US" sz="750" kern="0" dirty="0">
                <a:solidFill>
                  <a:sysClr val="windowText" lastClr="000000"/>
                </a:solidFill>
              </a:rPr>
              <a:t>(Adjust), W. Edwards Deming, Walter </a:t>
            </a:r>
            <a:r>
              <a:rPr lang="en-US" sz="750" kern="0" dirty="0" err="1">
                <a:solidFill>
                  <a:sysClr val="windowText" lastClr="000000"/>
                </a:solidFill>
              </a:rPr>
              <a:t>Shewhart</a:t>
            </a:r>
            <a:r>
              <a:rPr lang="en-US" sz="750" kern="0" dirty="0">
                <a:solidFill>
                  <a:sysClr val="windowText" lastClr="000000"/>
                </a:solidFill>
              </a:rPr>
              <a:t>, et al.</a:t>
            </a:r>
            <a:endParaRPr lang="en-US" sz="750" i="1" kern="0" dirty="0">
              <a:solidFill>
                <a:sysClr val="windowText" lastClr="000000"/>
              </a:solidFill>
            </a:endParaRPr>
          </a:p>
        </p:txBody>
      </p:sp>
      <p:sp>
        <p:nvSpPr>
          <p:cNvPr id="12" name="TextBox 10"/>
          <p:cNvSpPr txBox="1"/>
          <p:nvPr/>
        </p:nvSpPr>
        <p:spPr>
          <a:xfrm>
            <a:off x="460802" y="5112040"/>
            <a:ext cx="310504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350" i="1" dirty="0"/>
              <a:t>The iterative learning cycle</a:t>
            </a:r>
          </a:p>
        </p:txBody>
      </p:sp>
      <p:sp>
        <p:nvSpPr>
          <p:cNvPr id="13" name="Oval 11"/>
          <p:cNvSpPr/>
          <p:nvPr/>
        </p:nvSpPr>
        <p:spPr bwMode="auto">
          <a:xfrm>
            <a:off x="648224" y="2340764"/>
            <a:ext cx="2730200" cy="2785919"/>
          </a:xfrm>
          <a:prstGeom prst="ellipse">
            <a:avLst/>
          </a:prstGeom>
          <a:solidFill>
            <a:schemeClr val="accent5">
              <a:lumMod val="60000"/>
              <a:lumOff val="40000"/>
            </a:schemeClr>
          </a:solidFill>
          <a:ln w="1905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algn="l" eaLnBrk="0" hangingPunct="0">
              <a:spcBef>
                <a:spcPct val="20000"/>
              </a:spcBef>
            </a:pPr>
            <a:endParaRPr lang="en-US" sz="2200" i="1" dirty="0"/>
          </a:p>
        </p:txBody>
      </p:sp>
      <p:graphicFrame>
        <p:nvGraphicFramePr>
          <p:cNvPr id="14" name="Diagram 12"/>
          <p:cNvGraphicFramePr/>
          <p:nvPr>
            <p:extLst>
              <p:ext uri="{D42A27DB-BD31-4B8C-83A1-F6EECF244321}">
                <p14:modId xmlns:p14="http://schemas.microsoft.com/office/powerpoint/2010/main" val="2296974968"/>
              </p:ext>
            </p:extLst>
          </p:nvPr>
        </p:nvGraphicFramePr>
        <p:xfrm>
          <a:off x="341902" y="2481101"/>
          <a:ext cx="3381375" cy="24447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5" name="Rectangle 14"/>
          <p:cNvSpPr/>
          <p:nvPr/>
        </p:nvSpPr>
        <p:spPr>
          <a:xfrm>
            <a:off x="1239370" y="3323485"/>
            <a:ext cx="1616204" cy="64633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31550" cmpd="sng">
                  <a:noFill/>
                  <a:prstDash val="solid"/>
                </a:ln>
              </a:rPr>
              <a:t>PDCA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3957902" y="1384492"/>
            <a:ext cx="4977919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PDCA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（戴明环）是质量大师戴明博士首先提出，并被广泛实践证明和业界公认的最佳实践：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Plan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（计划）：制定方针、目标，以及活动规划。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（执行）：设计具体的方法、方案和计划布局，进行具体运作，实现计划中的内容。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Check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（检查）：总结执行计划的结果，分清哪些对了，哪些错了，明确效果，找出问题。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Adjust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（调整）：对检查的结果进行处理，针对性地进行调整；对成功的经验加以肯定、对失败的教训也要总结；对于没有解决的问题，提交给下一个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PDCA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循环中去解决。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428315" y="1031634"/>
            <a:ext cx="311976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Plan – Do – Check - Adjust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1707976"/>
      </p:ext>
    </p:extLst>
  </p:cSld>
  <p:clrMapOvr>
    <a:masterClrMapping/>
  </p:clrMapOvr>
  <p:transition>
    <p:strips dir="rd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  <p:sp>
        <p:nvSpPr>
          <p:cNvPr id="71" name="标题 3"/>
          <p:cNvSpPr txBox="1">
            <a:spLocks/>
          </p:cNvSpPr>
          <p:nvPr/>
        </p:nvSpPr>
        <p:spPr bwMode="auto">
          <a:xfrm>
            <a:off x="2714625" y="142875"/>
            <a:ext cx="597217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/>
              <a:t>理解</a:t>
            </a:r>
            <a:r>
              <a:rPr lang="en-US" altLang="zh-CN" dirty="0"/>
              <a:t>SAFe4.5-PDCA</a:t>
            </a:r>
            <a:endParaRPr lang="zh-CN" alt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-457200" y="1092732"/>
            <a:ext cx="91440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24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endParaRPr lang="en-US" b="1" kern="0" dirty="0">
              <a:solidFill>
                <a:schemeClr val="accent1"/>
              </a:solidFill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 bwMode="auto">
          <a:xfrm>
            <a:off x="6630488" y="3949158"/>
            <a:ext cx="2056312" cy="22161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</a:pP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SAFe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WSA 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均借鉴并贯彻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PDCA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方法论。</a:t>
            </a:r>
            <a:endParaRPr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  <a:spcBef>
                <a:spcPts val="400"/>
              </a:spcBef>
              <a:spcAft>
                <a:spcPts val="400"/>
              </a:spcAft>
            </a:pP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记住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PDCA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，易于理解和实施 </a:t>
            </a:r>
            <a:r>
              <a:rPr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SAFe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WSA</a:t>
            </a:r>
            <a:r>
              <a: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0"/>
          <a:stretch/>
        </p:blipFill>
        <p:spPr>
          <a:xfrm>
            <a:off x="296150" y="1412776"/>
            <a:ext cx="5961617" cy="2400755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08008239"/>
              </p:ext>
            </p:extLst>
          </p:nvPr>
        </p:nvGraphicFramePr>
        <p:xfrm>
          <a:off x="626297" y="3949158"/>
          <a:ext cx="5529879" cy="2376772"/>
        </p:xfrm>
        <a:graphic>
          <a:graphicData uri="http://schemas.openxmlformats.org/drawingml/2006/table">
            <a:tbl>
              <a:tblPr firstRow="1" bandRow="1">
                <a:tableStyleId>{8A107856-5554-42FB-B03E-39F5DBC370BA}</a:tableStyleId>
              </a:tblPr>
              <a:tblGrid>
                <a:gridCol w="1146014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66981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774789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242095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479455">
                <a:tc>
                  <a:txBody>
                    <a:bodyPr/>
                    <a:lstStyle/>
                    <a:p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SCRUM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SAFe 4.5</a:t>
                      </a:r>
                    </a:p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Team/Scrum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SAFe 4.5</a:t>
                      </a:r>
                    </a:p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Program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8891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Plan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Sprint</a:t>
                      </a:r>
                      <a:r>
                        <a:rPr lang="en-US" altLang="zh-CN" sz="1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Planning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Iteration Planning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</a:t>
                      </a:r>
                      <a:r>
                        <a:rPr lang="en-US" altLang="zh-CN" sz="1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Planning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7945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Sprint Execution</a:t>
                      </a:r>
                    </a:p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Daily</a:t>
                      </a:r>
                      <a:r>
                        <a:rPr lang="en-US" altLang="zh-CN" sz="1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Scrum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Iteration Execution</a:t>
                      </a:r>
                    </a:p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Daily Stand-Up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（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DSU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）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</a:t>
                      </a:r>
                      <a:r>
                        <a:rPr lang="en-US" altLang="zh-CN" sz="1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Execution</a:t>
                      </a:r>
                    </a:p>
                    <a:p>
                      <a:r>
                        <a:rPr lang="en-US" altLang="zh-CN" sz="1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 SYNC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88891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Check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Sprint Review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Iteration Review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System Demo</a:t>
                      </a:r>
                    </a:p>
                    <a:p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Inspect</a:t>
                      </a:r>
                      <a:r>
                        <a:rPr lang="en-US" altLang="zh-CN" sz="1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&amp; Adapt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79455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Adjust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Sprint Retro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Iteration</a:t>
                      </a:r>
                    </a:p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Retro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0540" y="1394357"/>
            <a:ext cx="1988327" cy="1977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2532420"/>
      </p:ext>
    </p:extLst>
  </p:cSld>
  <p:clrMapOvr>
    <a:masterClrMapping/>
  </p:clrMapOvr>
  <p:transition>
    <p:strips dir="rd"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目录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36</a:t>
            </a:fld>
            <a:endParaRPr lang="en-US" altLang="zh-CN"/>
          </a:p>
        </p:txBody>
      </p:sp>
      <p:grpSp>
        <p:nvGrpSpPr>
          <p:cNvPr id="11" name="组合 10"/>
          <p:cNvGrpSpPr/>
          <p:nvPr/>
        </p:nvGrpSpPr>
        <p:grpSpPr>
          <a:xfrm>
            <a:off x="705907" y="1977380"/>
            <a:ext cx="6499877" cy="3939540"/>
            <a:chOff x="2081265" y="1433690"/>
            <a:chExt cx="6499877" cy="3939540"/>
          </a:xfrm>
        </p:grpSpPr>
        <p:sp>
          <p:nvSpPr>
            <p:cNvPr id="12" name="文本框 9"/>
            <p:cNvSpPr txBox="1"/>
            <p:nvPr/>
          </p:nvSpPr>
          <p:spPr>
            <a:xfrm>
              <a:off x="2987944" y="1607275"/>
              <a:ext cx="5234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CMMI</a:t>
              </a:r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概念及过程模型优化思路</a:t>
              </a:r>
            </a:p>
          </p:txBody>
        </p:sp>
        <p:sp>
          <p:nvSpPr>
            <p:cNvPr id="13" name="文本框 10"/>
            <p:cNvSpPr txBox="1"/>
            <p:nvPr/>
          </p:nvSpPr>
          <p:spPr>
            <a:xfrm>
              <a:off x="2987944" y="2396580"/>
              <a:ext cx="5593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/>
                <a:t>基于</a:t>
              </a:r>
              <a:r>
                <a:rPr lang="en-US" altLang="zh-CN" dirty="0"/>
                <a:t>CMMI</a:t>
              </a:r>
              <a:r>
                <a:rPr lang="zh-CN" altLang="en-US" dirty="0"/>
                <a:t>的轻量级监管体系文件</a:t>
              </a:r>
            </a:p>
          </p:txBody>
        </p:sp>
        <p:sp>
          <p:nvSpPr>
            <p:cNvPr id="14" name="文本框 12"/>
            <p:cNvSpPr txBox="1">
              <a:spLocks noChangeArrowheads="1"/>
            </p:cNvSpPr>
            <p:nvPr/>
          </p:nvSpPr>
          <p:spPr bwMode="auto">
            <a:xfrm>
              <a:off x="2081265" y="1433690"/>
              <a:ext cx="504056" cy="3939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1" lang="en-US" altLang="zh-CN" sz="5000" b="1" i="1" kern="0" dirty="0">
                  <a:solidFill>
                    <a:schemeClr val="bg1">
                      <a:lumMod val="75000"/>
                    </a:schemeClr>
                  </a:solidFill>
                  <a:ea typeface="华文细黑" pitchFamily="2" charset="-122"/>
                </a:rPr>
                <a:t>1234</a:t>
              </a:r>
              <a:r>
                <a:rPr kumimoji="1" lang="en-US" altLang="zh-CN" sz="5000" b="1" i="1" kern="0" dirty="0">
                  <a:solidFill>
                    <a:srgbClr val="00B0F0"/>
                  </a:solidFill>
                  <a:ea typeface="华文细黑" pitchFamily="2" charset="-122"/>
                </a:rPr>
                <a:t>5</a:t>
              </a:r>
            </a:p>
          </p:txBody>
        </p:sp>
      </p:grpSp>
      <p:sp>
        <p:nvSpPr>
          <p:cNvPr id="16" name="文本框 10"/>
          <p:cNvSpPr txBox="1"/>
          <p:nvPr/>
        </p:nvSpPr>
        <p:spPr>
          <a:xfrm>
            <a:off x="1651601" y="368554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敏捷过程体系</a:t>
            </a:r>
          </a:p>
        </p:txBody>
      </p:sp>
      <p:sp>
        <p:nvSpPr>
          <p:cNvPr id="9" name="文本框 10"/>
          <p:cNvSpPr txBox="1"/>
          <p:nvPr/>
        </p:nvSpPr>
        <p:spPr>
          <a:xfrm>
            <a:off x="1651601" y="4417948"/>
            <a:ext cx="2874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规模化敏捷</a:t>
            </a:r>
            <a:r>
              <a:rPr lang="en-US" altLang="zh-CN" dirty="0" err="1"/>
              <a:t>SAFe</a:t>
            </a:r>
            <a:endParaRPr lang="zh-CN" altLang="en-US" dirty="0"/>
          </a:p>
        </p:txBody>
      </p:sp>
      <p:sp>
        <p:nvSpPr>
          <p:cNvPr id="10" name="文本框 10"/>
          <p:cNvSpPr txBox="1"/>
          <p:nvPr/>
        </p:nvSpPr>
        <p:spPr>
          <a:xfrm>
            <a:off x="1654928" y="5138028"/>
            <a:ext cx="4601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>
                <a:solidFill>
                  <a:srgbClr val="00B0F0"/>
                </a:solidFill>
              </a:rPr>
              <a:t>万维规模化敏捷</a:t>
            </a:r>
            <a:r>
              <a:rPr lang="en-US" altLang="zh-CN" dirty="0">
                <a:solidFill>
                  <a:srgbClr val="00B0F0"/>
                </a:solidFill>
              </a:rPr>
              <a:t>WSA/WLA</a:t>
            </a:r>
          </a:p>
        </p:txBody>
      </p:sp>
    </p:spTree>
    <p:extLst>
      <p:ext uri="{BB962C8B-B14F-4D97-AF65-F5344CB8AC3E}">
        <p14:creationId xmlns:p14="http://schemas.microsoft.com/office/powerpoint/2010/main" val="2118043727"/>
      </p:ext>
    </p:extLst>
  </p:cSld>
  <p:clrMapOvr>
    <a:masterClrMapping/>
  </p:clrMapOvr>
  <p:transition>
    <p:strips dir="rd"/>
  </p:transition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37</a:t>
            </a:fld>
            <a:endParaRPr lang="en-US" altLang="zh-CN"/>
          </a:p>
        </p:txBody>
      </p:sp>
      <p:sp>
        <p:nvSpPr>
          <p:cNvPr id="71" name="标题 3"/>
          <p:cNvSpPr txBox="1">
            <a:spLocks/>
          </p:cNvSpPr>
          <p:nvPr/>
        </p:nvSpPr>
        <p:spPr bwMode="auto">
          <a:xfrm>
            <a:off x="2714625" y="142875"/>
            <a:ext cx="597217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/>
              <a:t>万维规模化敏捷</a:t>
            </a:r>
            <a:r>
              <a:rPr lang="en-US" altLang="zh-CN" dirty="0"/>
              <a:t>WSA5.1</a:t>
            </a:r>
            <a:endParaRPr lang="zh-CN" alt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-395601" y="1201216"/>
            <a:ext cx="91440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24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endParaRPr lang="en-US" b="1" kern="0" dirty="0">
              <a:solidFill>
                <a:schemeClr val="accent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9552" y="13407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76571757"/>
              </p:ext>
            </p:extLst>
          </p:nvPr>
        </p:nvGraphicFramePr>
        <p:xfrm>
          <a:off x="539552" y="1340768"/>
          <a:ext cx="7727950" cy="4273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" r:id="rId4" imgW="8320970" imgH="5242746" progId="Visio.Drawing.15">
                  <p:embed/>
                </p:oleObj>
              </mc:Choice>
              <mc:Fallback>
                <p:oleObj r:id="rId4" imgW="8320970" imgH="5242746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9552" y="1340768"/>
                        <a:ext cx="7727950" cy="42735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FA5AEA89-CFEE-4C64-BA96-F9DA550B25E0}"/>
              </a:ext>
            </a:extLst>
          </p:cNvPr>
          <p:cNvSpPr txBox="1"/>
          <p:nvPr/>
        </p:nvSpPr>
        <p:spPr>
          <a:xfrm>
            <a:off x="1128712" y="6047543"/>
            <a:ext cx="91440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/>
              <a:t>WSA 5.1</a:t>
            </a:r>
            <a:r>
              <a:rPr lang="zh-CN" altLang="zh-CN" sz="1400" dirty="0"/>
              <a:t>平台与产品开发模式，借鉴 </a:t>
            </a:r>
            <a:r>
              <a:rPr lang="en-US" altLang="zh-CN" sz="1400" dirty="0" err="1"/>
              <a:t>SAFe</a:t>
            </a:r>
            <a:r>
              <a:rPr lang="zh-CN" altLang="zh-CN" sz="1400" dirty="0"/>
              <a:t>最佳实践和</a:t>
            </a:r>
            <a:r>
              <a:rPr lang="en-US" altLang="zh-CN" sz="1400" dirty="0"/>
              <a:t>CMMI</a:t>
            </a:r>
            <a:r>
              <a:rPr lang="zh-CN" altLang="zh-CN" sz="1400" dirty="0"/>
              <a:t>模型，与敏捷开发</a:t>
            </a:r>
            <a:r>
              <a:rPr lang="en-US" altLang="zh-CN" sz="1400" dirty="0"/>
              <a:t>V1.2</a:t>
            </a:r>
            <a:r>
              <a:rPr lang="zh-CN" altLang="zh-CN" sz="1400" dirty="0"/>
              <a:t>兼容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602898154"/>
      </p:ext>
    </p:extLst>
  </p:cSld>
  <p:clrMapOvr>
    <a:masterClrMapping/>
  </p:clrMapOvr>
  <p:transition>
    <p:strips dir="rd"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38</a:t>
            </a:fld>
            <a:endParaRPr lang="en-US" altLang="zh-CN"/>
          </a:p>
        </p:txBody>
      </p:sp>
      <p:sp>
        <p:nvSpPr>
          <p:cNvPr id="71" name="标题 3"/>
          <p:cNvSpPr txBox="1">
            <a:spLocks/>
          </p:cNvSpPr>
          <p:nvPr/>
        </p:nvSpPr>
        <p:spPr bwMode="auto">
          <a:xfrm>
            <a:off x="1979713" y="142875"/>
            <a:ext cx="6707088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/>
              <a:t>万维规模化敏捷</a:t>
            </a:r>
            <a:r>
              <a:rPr lang="en-US" altLang="zh-CN" dirty="0"/>
              <a:t>WSA5.1-sprint</a:t>
            </a:r>
            <a:r>
              <a:rPr lang="zh-CN" altLang="en-US" dirty="0"/>
              <a:t>计划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-395601" y="1201216"/>
            <a:ext cx="91440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24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endParaRPr lang="en-US" b="1" kern="0" dirty="0">
              <a:solidFill>
                <a:schemeClr val="accent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9552" y="13407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iṡlïḑê">
            <a:extLst>
              <a:ext uri="{FF2B5EF4-FFF2-40B4-BE49-F238E27FC236}">
                <a16:creationId xmlns:a16="http://schemas.microsoft.com/office/drawing/2014/main" xmlns="" id="{578204A6-BFC2-4E06-B77A-1307B50B94CC}"/>
              </a:ext>
            </a:extLst>
          </p:cNvPr>
          <p:cNvSpPr/>
          <p:nvPr/>
        </p:nvSpPr>
        <p:spPr>
          <a:xfrm>
            <a:off x="539552" y="3789040"/>
            <a:ext cx="8346217" cy="30435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n"/>
            </a:pP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主责：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    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参与：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TL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PA/QA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、其他干系人。</a:t>
            </a:r>
            <a:endParaRPr lang="en-US" altLang="zh-CN" sz="1400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n"/>
            </a:pP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TL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Team 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建立对需求的共同理解、澄清需求、定义验收准则。</a:t>
            </a:r>
            <a:endParaRPr lang="en-US" altLang="zh-CN" sz="1400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n"/>
            </a:pP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Sprint 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质量目标（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QPPO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）、进行过程组合及仿真、选择关键子过程、度量项及控制技术，做好量化管理准备。</a:t>
            </a:r>
            <a:endParaRPr lang="en-US" altLang="zh-CN" sz="1400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n"/>
            </a:pP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Product Backlog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，进行敏捷估算、建立计划，包括 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Sprint Backlog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Sprint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轻量级监管</a:t>
            </a:r>
            <a:endParaRPr lang="en-US" altLang="zh-CN" sz="1400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n"/>
            </a:pP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进行整体风险评估、评审并承诺 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Sprint 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计划。</a:t>
            </a:r>
            <a:endParaRPr lang="en-US" altLang="zh-CN" sz="1400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FFDC62E7-643F-4207-BF48-582C52CDFB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1156395"/>
            <a:ext cx="8862370" cy="263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889191"/>
      </p:ext>
    </p:extLst>
  </p:cSld>
  <p:clrMapOvr>
    <a:masterClrMapping/>
  </p:clrMapOvr>
  <p:transition>
    <p:strips dir="rd"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39</a:t>
            </a:fld>
            <a:endParaRPr lang="en-US" altLang="zh-CN"/>
          </a:p>
        </p:txBody>
      </p:sp>
      <p:sp>
        <p:nvSpPr>
          <p:cNvPr id="71" name="标题 3"/>
          <p:cNvSpPr txBox="1">
            <a:spLocks/>
          </p:cNvSpPr>
          <p:nvPr/>
        </p:nvSpPr>
        <p:spPr bwMode="auto">
          <a:xfrm>
            <a:off x="1979713" y="142875"/>
            <a:ext cx="6707088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/>
              <a:t>万维规模化敏捷</a:t>
            </a:r>
            <a:r>
              <a:rPr lang="en-US" altLang="zh-CN" dirty="0"/>
              <a:t>WSA5.1-sprint</a:t>
            </a:r>
            <a:r>
              <a:rPr lang="zh-CN" altLang="en-US" dirty="0"/>
              <a:t>计划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-395601" y="1201216"/>
            <a:ext cx="91440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24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endParaRPr lang="en-US" b="1" kern="0" dirty="0">
              <a:solidFill>
                <a:schemeClr val="accent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9552" y="13407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2" name="iṡlïḑê">
            <a:extLst>
              <a:ext uri="{FF2B5EF4-FFF2-40B4-BE49-F238E27FC236}">
                <a16:creationId xmlns:a16="http://schemas.microsoft.com/office/drawing/2014/main" xmlns="" id="{108B4085-19B0-49E6-B1AE-50A5A483C0A7}"/>
              </a:ext>
            </a:extLst>
          </p:cNvPr>
          <p:cNvSpPr/>
          <p:nvPr/>
        </p:nvSpPr>
        <p:spPr>
          <a:xfrm>
            <a:off x="158597" y="868363"/>
            <a:ext cx="8805891" cy="69215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n"/>
            </a:pPr>
            <a:r>
              <a:rPr lang="zh-CN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平台愿景、路线图、平台业务和质量目标（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QPPO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PI 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目标、客户要求、已有过程绩效基线（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PPB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）、项目约束（资源、技能、工具等），建立和维护项目业务和质量目标（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QPPO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r>
              <a:rPr lang="en-US" altLang="zh-CN" sz="1400" b="1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QPM.SP1.1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n"/>
            </a:pP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为了实现项目设定的业务和质量目标（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QPPO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），基于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WSA 5.1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及经验，进行过程分析（目标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矩阵）、过程组合（如：单元测试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 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vs. 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手工）及裁剪，并基于选定的回归方程、使用蒙特卡洛仿真，评估各个组合方案实现目标（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QPPO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）的概率和风险，并选择相对合理的过程及方案组合 </a:t>
            </a:r>
            <a:r>
              <a:rPr lang="en-US" altLang="zh-CN" sz="1400" b="1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QPM.SP1.1/SP1.2 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n"/>
            </a:pP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在进行过程组合和仿真的同时，参考敏感度分析，并借助团队经验，选择影响项目业务和质量目标实现的关键子过程，设定其控制目标（如：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USL-LSL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）、并选择度量和控制技术（如：控制图、时序图等）</a:t>
            </a:r>
            <a:r>
              <a:rPr lang="en-US" altLang="zh-CN" sz="1400" b="1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QPM.SP1.3/SP1.4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n"/>
            </a:pP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上述过程通常需要并行和迭代执行，通过多方案选取和风险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概率评估、直到选定项目业务和质量目标（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QPPO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）、过程组合、关键子过程、关键属性及其控制范围、控制工具及技术（如：控制图等），结合敏捷估算，建立项目计划（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Sprint Backlog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、轻量级监管）并承诺执行</a:t>
            </a:r>
            <a:r>
              <a:rPr lang="en-US" altLang="zh-CN" sz="1400" b="1" spc="100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QPM.SG1/PP/IPM.SP1.1/SP1.2/SP1.3/SP1.4/SP1.6 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z="1400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200000"/>
              </a:lnSpc>
              <a:buClr>
                <a:srgbClr val="00B050"/>
              </a:buClr>
              <a:buFont typeface="Wingdings" panose="05000000000000000000" pitchFamily="2" charset="2"/>
              <a:buChar char="n"/>
            </a:pP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在每一次迭代计划时，需要对项目业务和质量目标（</a:t>
            </a:r>
            <a:r>
              <a:rPr lang="en-US" altLang="zh-CN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QPPO</a:t>
            </a:r>
            <a:r>
              <a:rPr lang="zh-CN" altLang="en-US" sz="1400" spc="1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）、关键子过程及属性控制等进行检视，必要时进行调整。</a:t>
            </a:r>
            <a:endParaRPr lang="en-US" altLang="zh-CN" sz="1400" spc="1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89366479"/>
      </p:ext>
    </p:extLst>
  </p:cSld>
  <p:clrMapOvr>
    <a:masterClrMapping/>
  </p:clrMapOvr>
  <p:transition>
    <p:strips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过程模型优化思路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  <p:sp>
        <p:nvSpPr>
          <p:cNvPr id="6" name="内容占位符 2"/>
          <p:cNvSpPr txBox="1">
            <a:spLocks/>
          </p:cNvSpPr>
          <p:nvPr/>
        </p:nvSpPr>
        <p:spPr>
          <a:xfrm>
            <a:off x="468313" y="981076"/>
            <a:ext cx="8229600" cy="1080892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800" dirty="0"/>
              <a:t>二、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过程模型优化目标及建立万维规模化敏捷开发流程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lang="zh-CN" altLang="en-US" sz="1800" b="1" dirty="0">
                <a:latin typeface="楷体_GB2312"/>
                <a:ea typeface="楷体_GB2312"/>
              </a:rPr>
              <a:t>目标</a:t>
            </a:r>
            <a:r>
              <a:rPr lang="zh-CN" altLang="en-US" sz="1800" dirty="0">
                <a:latin typeface="楷体_GB2312"/>
                <a:ea typeface="楷体_GB2312"/>
              </a:rPr>
              <a:t>：</a:t>
            </a:r>
            <a:r>
              <a:rPr kumimoji="1" lang="zh-CN" altLang="en-US" sz="18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提高生产效率</a:t>
            </a:r>
            <a:endParaRPr kumimoji="1" lang="en-US" altLang="zh-CN" sz="18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lang="zh-CN" altLang="zh-CN" sz="1800" dirty="0">
              <a:latin typeface="楷体_GB2312"/>
              <a:ea typeface="楷体_GB2312"/>
            </a:endParaRPr>
          </a:p>
        </p:txBody>
      </p:sp>
      <p:sp>
        <p:nvSpPr>
          <p:cNvPr id="8" name="内容占位符 2"/>
          <p:cNvSpPr txBox="1">
            <a:spLocks/>
          </p:cNvSpPr>
          <p:nvPr/>
        </p:nvSpPr>
        <p:spPr>
          <a:xfrm>
            <a:off x="640576" y="3140968"/>
            <a:ext cx="1339136" cy="612636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>
                <a:latin typeface="楷体_GB2312"/>
                <a:ea typeface="楷体_GB2312"/>
              </a:rPr>
              <a:t>大型项目</a:t>
            </a:r>
            <a:r>
              <a:rPr lang="en-US" altLang="zh-CN" sz="1400" b="1" dirty="0">
                <a:latin typeface="楷体_GB2312"/>
                <a:ea typeface="楷体_GB2312"/>
              </a:rPr>
              <a:t>/</a:t>
            </a:r>
            <a:r>
              <a:rPr lang="zh-CN" altLang="en-US" sz="1400" b="1" dirty="0">
                <a:latin typeface="楷体_GB2312"/>
                <a:ea typeface="楷体_GB2312"/>
              </a:rPr>
              <a:t>产品</a:t>
            </a:r>
            <a:endParaRPr lang="en-US" altLang="zh-CN" sz="1400" b="1" dirty="0">
              <a:latin typeface="楷体_GB2312"/>
              <a:ea typeface="楷体_GB2312"/>
            </a:endParaRPr>
          </a:p>
          <a:p>
            <a:pPr marL="0" indent="0">
              <a:buNone/>
            </a:pPr>
            <a:r>
              <a:rPr lang="zh-CN" altLang="en-US" sz="1400" b="1" dirty="0">
                <a:latin typeface="楷体_GB2312"/>
                <a:ea typeface="楷体_GB2312"/>
              </a:rPr>
              <a:t>瀑布开发模型</a:t>
            </a:r>
            <a:endParaRPr lang="zh-CN" altLang="zh-CN" sz="1400" b="1" dirty="0">
              <a:latin typeface="楷体_GB2312"/>
              <a:ea typeface="楷体_GB2312"/>
            </a:endParaRPr>
          </a:p>
        </p:txBody>
      </p:sp>
      <p:sp>
        <p:nvSpPr>
          <p:cNvPr id="9" name="内容占位符 2"/>
          <p:cNvSpPr txBox="1">
            <a:spLocks/>
          </p:cNvSpPr>
          <p:nvPr/>
        </p:nvSpPr>
        <p:spPr>
          <a:xfrm>
            <a:off x="2776678" y="3178646"/>
            <a:ext cx="1370995" cy="54618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>
                <a:latin typeface="楷体_GB2312"/>
                <a:ea typeface="楷体_GB2312"/>
              </a:rPr>
              <a:t>移动互联网</a:t>
            </a:r>
            <a:endParaRPr lang="en-US" altLang="zh-CN" sz="1400" b="1" dirty="0">
              <a:latin typeface="楷体_GB2312"/>
              <a:ea typeface="楷体_GB2312"/>
            </a:endParaRPr>
          </a:p>
          <a:p>
            <a:pPr marL="0" indent="0">
              <a:buNone/>
            </a:pPr>
            <a:r>
              <a:rPr lang="zh-CN" altLang="en-US" sz="1400" b="1" dirty="0">
                <a:latin typeface="楷体_GB2312"/>
                <a:ea typeface="楷体_GB2312"/>
              </a:rPr>
              <a:t>增量迭代</a:t>
            </a:r>
            <a:endParaRPr lang="zh-CN" altLang="zh-CN" sz="1400" b="1" dirty="0">
              <a:latin typeface="楷体_GB2312"/>
              <a:ea typeface="楷体_GB2312"/>
            </a:endParaRPr>
          </a:p>
        </p:txBody>
      </p:sp>
      <p:sp>
        <p:nvSpPr>
          <p:cNvPr id="10" name="内容占位符 2"/>
          <p:cNvSpPr txBox="1">
            <a:spLocks/>
          </p:cNvSpPr>
          <p:nvPr/>
        </p:nvSpPr>
        <p:spPr>
          <a:xfrm>
            <a:off x="5940152" y="3088541"/>
            <a:ext cx="2096220" cy="7566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400" b="1" dirty="0">
                <a:latin typeface="楷体_GB2312"/>
                <a:ea typeface="楷体_GB2312"/>
              </a:rPr>
              <a:t>平台战略</a:t>
            </a:r>
            <a:endParaRPr lang="en-US" altLang="zh-CN" sz="1400" b="1" dirty="0">
              <a:latin typeface="楷体_GB2312"/>
              <a:ea typeface="楷体_GB2312"/>
            </a:endParaRPr>
          </a:p>
          <a:p>
            <a:pPr marL="0" indent="0">
              <a:buNone/>
            </a:pPr>
            <a:r>
              <a:rPr lang="zh-CN" altLang="en-US" sz="1400" b="1" dirty="0">
                <a:latin typeface="楷体_GB2312"/>
                <a:ea typeface="楷体_GB2312"/>
              </a:rPr>
              <a:t>售前、研发运营为一体</a:t>
            </a:r>
            <a:endParaRPr lang="zh-CN" altLang="zh-CN" sz="1400" b="1" dirty="0">
              <a:latin typeface="楷体_GB2312"/>
              <a:ea typeface="楷体_GB2312"/>
            </a:endParaRPr>
          </a:p>
        </p:txBody>
      </p:sp>
      <p:sp>
        <p:nvSpPr>
          <p:cNvPr id="5" name="右箭头 4"/>
          <p:cNvSpPr/>
          <p:nvPr/>
        </p:nvSpPr>
        <p:spPr>
          <a:xfrm>
            <a:off x="2014849" y="3382816"/>
            <a:ext cx="699775" cy="192442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/>
        </p:nvSpPr>
        <p:spPr>
          <a:xfrm>
            <a:off x="4139952" y="3358478"/>
            <a:ext cx="1800200" cy="169813"/>
          </a:xfrm>
          <a:prstGeom prst="right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内容占位符 2"/>
          <p:cNvSpPr txBox="1">
            <a:spLocks/>
          </p:cNvSpPr>
          <p:nvPr/>
        </p:nvSpPr>
        <p:spPr>
          <a:xfrm>
            <a:off x="616109" y="2187147"/>
            <a:ext cx="1075572" cy="379999"/>
          </a:xfrm>
          <a:prstGeom prst="rect">
            <a:avLst/>
          </a:prstGeom>
          <a:solidFill>
            <a:srgbClr val="FFC000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b="1" dirty="0">
                <a:latin typeface="楷体_GB2312"/>
                <a:ea typeface="楷体_GB2312"/>
              </a:rPr>
              <a:t>CMMI</a:t>
            </a:r>
            <a:endParaRPr lang="zh-CN" altLang="zh-CN" sz="1800" b="1" dirty="0">
              <a:latin typeface="楷体_GB2312"/>
              <a:ea typeface="楷体_GB2312"/>
            </a:endParaRPr>
          </a:p>
        </p:txBody>
      </p:sp>
      <p:sp>
        <p:nvSpPr>
          <p:cNvPr id="13" name="内容占位符 2"/>
          <p:cNvSpPr txBox="1">
            <a:spLocks/>
          </p:cNvSpPr>
          <p:nvPr/>
        </p:nvSpPr>
        <p:spPr>
          <a:xfrm>
            <a:off x="2924389" y="2187147"/>
            <a:ext cx="1075572" cy="379999"/>
          </a:xfrm>
          <a:prstGeom prst="rect">
            <a:avLst/>
          </a:prstGeom>
          <a:solidFill>
            <a:srgbClr val="FFC000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1800" b="1" dirty="0">
                <a:latin typeface="楷体_GB2312"/>
                <a:ea typeface="楷体_GB2312"/>
              </a:rPr>
              <a:t>敏捷</a:t>
            </a:r>
            <a:endParaRPr lang="zh-CN" altLang="zh-CN" sz="1800" b="1" dirty="0">
              <a:latin typeface="楷体_GB2312"/>
              <a:ea typeface="楷体_GB2312"/>
            </a:endParaRPr>
          </a:p>
        </p:txBody>
      </p:sp>
      <p:sp>
        <p:nvSpPr>
          <p:cNvPr id="14" name="内容占位符 2"/>
          <p:cNvSpPr txBox="1">
            <a:spLocks/>
          </p:cNvSpPr>
          <p:nvPr/>
        </p:nvSpPr>
        <p:spPr>
          <a:xfrm>
            <a:off x="5868144" y="2132856"/>
            <a:ext cx="2088232" cy="434290"/>
          </a:xfrm>
          <a:prstGeom prst="rect">
            <a:avLst/>
          </a:prstGeom>
          <a:solidFill>
            <a:srgbClr val="FFC000"/>
          </a:solidFill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zh-CN" sz="1800" b="1" dirty="0">
                <a:latin typeface="楷体_GB2312"/>
                <a:ea typeface="楷体_GB2312"/>
              </a:rPr>
              <a:t>CMMI+</a:t>
            </a:r>
            <a:r>
              <a:rPr lang="zh-CN" altLang="en-US" sz="1800" b="1" dirty="0">
                <a:latin typeface="楷体_GB2312"/>
                <a:ea typeface="楷体_GB2312"/>
              </a:rPr>
              <a:t>敏捷</a:t>
            </a:r>
            <a:r>
              <a:rPr lang="en-US" altLang="zh-CN" sz="1800" b="1" dirty="0">
                <a:latin typeface="楷体_GB2312"/>
                <a:ea typeface="楷体_GB2312"/>
              </a:rPr>
              <a:t>+</a:t>
            </a:r>
            <a:r>
              <a:rPr lang="en-US" altLang="zh-CN" sz="1800" b="1" dirty="0" err="1">
                <a:latin typeface="楷体_GB2312"/>
                <a:ea typeface="楷体_GB2312"/>
              </a:rPr>
              <a:t>SAFe</a:t>
            </a:r>
            <a:endParaRPr lang="zh-CN" altLang="zh-CN" sz="1800" b="1" dirty="0">
              <a:latin typeface="楷体_GB2312"/>
              <a:ea typeface="楷体_GB2312"/>
            </a:endParaRPr>
          </a:p>
        </p:txBody>
      </p:sp>
      <p:sp>
        <p:nvSpPr>
          <p:cNvPr id="18" name="下箭头 17"/>
          <p:cNvSpPr/>
          <p:nvPr/>
        </p:nvSpPr>
        <p:spPr>
          <a:xfrm flipH="1">
            <a:off x="1187625" y="2567146"/>
            <a:ext cx="144016" cy="61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下箭头 18"/>
          <p:cNvSpPr/>
          <p:nvPr/>
        </p:nvSpPr>
        <p:spPr>
          <a:xfrm flipH="1">
            <a:off x="3411886" y="2543130"/>
            <a:ext cx="144016" cy="61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下箭头 19"/>
          <p:cNvSpPr/>
          <p:nvPr/>
        </p:nvSpPr>
        <p:spPr>
          <a:xfrm flipH="1">
            <a:off x="6516216" y="2461911"/>
            <a:ext cx="144016" cy="611500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内容占位符 2"/>
          <p:cNvSpPr txBox="1">
            <a:spLocks/>
          </p:cNvSpPr>
          <p:nvPr/>
        </p:nvSpPr>
        <p:spPr>
          <a:xfrm>
            <a:off x="457200" y="3893952"/>
            <a:ext cx="8229600" cy="2567634"/>
          </a:xfrm>
          <a:prstGeom prst="rect">
            <a:avLst/>
          </a:prstGeom>
        </p:spPr>
        <p:txBody>
          <a:bodyPr/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1600" kern="1200">
                <a:solidFill>
                  <a:schemeClr val="tx1"/>
                </a:solidFill>
                <a:latin typeface="+mn-ea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主要矛盾：适应市场，及时响应客户需求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市场特点：快速迭代交付</a:t>
            </a: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endParaRPr kumimoji="1" lang="en-US" altLang="zh-CN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indent="0">
              <a:buNone/>
            </a:pP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预期效果：</a:t>
            </a:r>
            <a:r>
              <a:rPr kumimoji="1"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既能遵循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CMMI</a:t>
            </a:r>
            <a:r>
              <a:rPr kumimoji="1" lang="zh-CN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规范，又能符合敏捷原则，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借鉴规模化敏捷</a:t>
            </a:r>
            <a:r>
              <a:rPr kumimoji="1" lang="en-US" altLang="zh-CN" sz="16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SAFe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的最佳实践，建立万维规模化敏捷流程</a:t>
            </a:r>
            <a:r>
              <a:rPr kumimoji="1"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WSA/WLA</a:t>
            </a:r>
            <a:r>
              <a:rPr kumimoji="1"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支撑软件研发过程。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1630527"/>
      </p:ext>
    </p:extLst>
  </p:cSld>
  <p:clrMapOvr>
    <a:masterClrMapping/>
  </p:clrMapOvr>
  <p:transition>
    <p:strips dir="rd"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40</a:t>
            </a:fld>
            <a:endParaRPr lang="en-US" altLang="zh-CN"/>
          </a:p>
        </p:txBody>
      </p:sp>
      <p:sp>
        <p:nvSpPr>
          <p:cNvPr id="71" name="标题 3"/>
          <p:cNvSpPr txBox="1">
            <a:spLocks/>
          </p:cNvSpPr>
          <p:nvPr/>
        </p:nvSpPr>
        <p:spPr bwMode="auto">
          <a:xfrm>
            <a:off x="2714625" y="142875"/>
            <a:ext cx="597217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/>
              <a:t>万维规模化敏捷</a:t>
            </a:r>
            <a:r>
              <a:rPr lang="en-US" altLang="zh-CN" dirty="0"/>
              <a:t>WLA5.1</a:t>
            </a:r>
            <a:endParaRPr lang="zh-CN" alt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-395601" y="1201216"/>
            <a:ext cx="91440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24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endParaRPr lang="en-US" b="1" kern="0" dirty="0">
              <a:solidFill>
                <a:schemeClr val="accent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9552" y="13407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15649" y="16423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6" name="对象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86114961"/>
              </p:ext>
            </p:extLst>
          </p:nvPr>
        </p:nvGraphicFramePr>
        <p:xfrm>
          <a:off x="748744" y="1352028"/>
          <a:ext cx="8032750" cy="445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21" r:id="rId4" imgW="8320970" imgH="5021394" progId="Visio.Drawing.15">
                  <p:embed/>
                </p:oleObj>
              </mc:Choice>
              <mc:Fallback>
                <p:oleObj r:id="rId4" imgW="8320970" imgH="5021394" progId="Visio.Drawing.15">
                  <p:embed/>
                  <p:pic>
                    <p:nvPicPr>
                      <p:cNvPr id="0" name="Object 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8744" y="1352028"/>
                        <a:ext cx="8032750" cy="4457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78690655"/>
      </p:ext>
    </p:extLst>
  </p:cSld>
  <p:clrMapOvr>
    <a:masterClrMapping/>
  </p:clrMapOvr>
  <p:transition>
    <p:strips dir="rd"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41</a:t>
            </a:fld>
            <a:endParaRPr lang="en-US" altLang="zh-CN"/>
          </a:p>
        </p:txBody>
      </p:sp>
      <p:sp>
        <p:nvSpPr>
          <p:cNvPr id="71" name="标题 3"/>
          <p:cNvSpPr txBox="1">
            <a:spLocks/>
          </p:cNvSpPr>
          <p:nvPr/>
        </p:nvSpPr>
        <p:spPr bwMode="auto">
          <a:xfrm>
            <a:off x="2714625" y="142875"/>
            <a:ext cx="597217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/>
              <a:t>万维规模化敏捷</a:t>
            </a:r>
            <a:r>
              <a:rPr lang="en-US" altLang="zh-CN" dirty="0"/>
              <a:t>WSA5.1</a:t>
            </a:r>
            <a:r>
              <a:rPr lang="zh-CN" altLang="en-US" dirty="0"/>
              <a:t>与</a:t>
            </a:r>
            <a:r>
              <a:rPr lang="en-US" altLang="zh-CN" dirty="0"/>
              <a:t>5.0</a:t>
            </a:r>
            <a:r>
              <a:rPr lang="zh-CN" altLang="en-US" dirty="0"/>
              <a:t>区别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-395601" y="1201216"/>
            <a:ext cx="91440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24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endParaRPr lang="en-US" b="1" kern="0" dirty="0">
              <a:solidFill>
                <a:schemeClr val="accent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9552" y="13407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15649" y="16423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iṡlïḑê"/>
          <p:cNvSpPr/>
          <p:nvPr/>
        </p:nvSpPr>
        <p:spPr>
          <a:xfrm>
            <a:off x="6382883" y="1057760"/>
            <a:ext cx="2581605" cy="2677656"/>
          </a:xfrm>
          <a:prstGeom prst="rect">
            <a:avLst/>
          </a:prstGeom>
          <a:solidFill>
            <a:srgbClr val="D8FEF8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2B150"/>
              </a:buClr>
              <a:buFont typeface="Wingdings" panose="05000000000000000000" pitchFamily="2" charset="2"/>
              <a:buChar char="n"/>
            </a:pPr>
            <a:r>
              <a:rPr lang="zh-CN" altLang="en-US" sz="1200" dirty="0"/>
              <a:t>区别</a:t>
            </a:r>
            <a:endParaRPr lang="en-US" altLang="zh-CN" sz="1200" dirty="0"/>
          </a:p>
          <a:p>
            <a:pPr marL="742950" lvl="1" indent="-285750">
              <a:lnSpc>
                <a:spcPct val="200000"/>
              </a:lnSpc>
              <a:buClr>
                <a:srgbClr val="02B150"/>
              </a:buClr>
              <a:buFont typeface="Wingdings" panose="05000000000000000000" pitchFamily="2" charset="2"/>
              <a:buChar char="Ø"/>
            </a:pPr>
            <a:r>
              <a:rPr lang="en-US" altLang="zh-CN" sz="1200" dirty="0"/>
              <a:t>PI</a:t>
            </a:r>
            <a:r>
              <a:rPr lang="zh-CN" altLang="en-US" sz="1200" dirty="0"/>
              <a:t>分层，单独拉出</a:t>
            </a:r>
            <a:endParaRPr lang="en-US" altLang="zh-CN" sz="1200" dirty="0"/>
          </a:p>
          <a:p>
            <a:pPr marL="742950" lvl="1" indent="-285750">
              <a:lnSpc>
                <a:spcPct val="200000"/>
              </a:lnSpc>
              <a:buClr>
                <a:srgbClr val="02B150"/>
              </a:buClr>
              <a:buFont typeface="Wingdings" panose="05000000000000000000" pitchFamily="2" charset="2"/>
              <a:buChar char="Ø"/>
            </a:pPr>
            <a:r>
              <a:rPr lang="zh-CN" altLang="en-US" sz="1200" dirty="0"/>
              <a:t>持续集成拉出</a:t>
            </a:r>
            <a:endParaRPr lang="en-US" altLang="zh-CN" sz="1200" dirty="0"/>
          </a:p>
          <a:p>
            <a:pPr marL="742950" lvl="1" indent="-285750">
              <a:lnSpc>
                <a:spcPct val="200000"/>
              </a:lnSpc>
              <a:buClr>
                <a:srgbClr val="02B150"/>
              </a:buClr>
              <a:buFont typeface="Wingdings" panose="05000000000000000000" pitchFamily="2" charset="2"/>
              <a:buChar char="Ø"/>
            </a:pPr>
            <a:r>
              <a:rPr lang="zh-CN" altLang="en-US" sz="1200" dirty="0"/>
              <a:t>增强：质量内建（敏捷）</a:t>
            </a:r>
            <a:endParaRPr lang="en-US" altLang="zh-CN" sz="1200" dirty="0"/>
          </a:p>
          <a:p>
            <a:pPr marL="742950" lvl="1" indent="-285750">
              <a:lnSpc>
                <a:spcPct val="200000"/>
              </a:lnSpc>
              <a:buClr>
                <a:srgbClr val="02B150"/>
              </a:buClr>
              <a:buFont typeface="Wingdings" panose="05000000000000000000" pitchFamily="2" charset="2"/>
              <a:buChar char="Ø"/>
            </a:pPr>
            <a:r>
              <a:rPr lang="zh-CN" altLang="en-US" sz="1200" dirty="0"/>
              <a:t>增强：协同内建（</a:t>
            </a:r>
            <a:r>
              <a:rPr lang="en-US" altLang="zh-CN" sz="1200" dirty="0" err="1"/>
              <a:t>SAFe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pPr marL="742950" lvl="1" indent="-285750">
              <a:lnSpc>
                <a:spcPct val="200000"/>
              </a:lnSpc>
              <a:buClr>
                <a:srgbClr val="02B150"/>
              </a:buClr>
              <a:buFont typeface="Wingdings" panose="05000000000000000000" pitchFamily="2" charset="2"/>
              <a:buChar char="Ø"/>
            </a:pPr>
            <a:r>
              <a:rPr lang="zh-CN" altLang="en-US" sz="1200" dirty="0"/>
              <a:t>增强：数据内建（</a:t>
            </a:r>
            <a:r>
              <a:rPr lang="en-US" altLang="zh-CN" sz="1200" dirty="0"/>
              <a:t>CMMI</a:t>
            </a:r>
            <a:r>
              <a:rPr lang="zh-CN" altLang="en-US" sz="1200" dirty="0"/>
              <a:t>）</a:t>
            </a:r>
            <a:endParaRPr lang="en-US" altLang="zh-CN" sz="1200" dirty="0"/>
          </a:p>
          <a:p>
            <a:pPr marL="742950" lvl="1" indent="-285750">
              <a:lnSpc>
                <a:spcPct val="200000"/>
              </a:lnSpc>
              <a:buClr>
                <a:srgbClr val="02B150"/>
              </a:buClr>
              <a:buFont typeface="Wingdings" panose="05000000000000000000" pitchFamily="2" charset="2"/>
              <a:buChar char="Ø"/>
            </a:pPr>
            <a:r>
              <a:rPr lang="zh-CN" altLang="en-US" sz="1200" dirty="0"/>
              <a:t>弱化</a:t>
            </a:r>
            <a:r>
              <a:rPr lang="en-US" altLang="zh-CN" sz="1200" dirty="0"/>
              <a:t>DevOps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66001"/>
            <a:ext cx="6635451" cy="311107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29784" y="4266469"/>
            <a:ext cx="6157016" cy="2138105"/>
          </a:xfrm>
          <a:prstGeom prst="rect">
            <a:avLst/>
          </a:prstGeom>
        </p:spPr>
      </p:pic>
      <p:sp>
        <p:nvSpPr>
          <p:cNvPr id="11" name="iṡlïḑê"/>
          <p:cNvSpPr/>
          <p:nvPr/>
        </p:nvSpPr>
        <p:spPr>
          <a:xfrm>
            <a:off x="335541" y="4593324"/>
            <a:ext cx="2004211" cy="1200329"/>
          </a:xfrm>
          <a:prstGeom prst="rect">
            <a:avLst/>
          </a:prstGeom>
          <a:solidFill>
            <a:srgbClr val="D8FEF8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200000"/>
              </a:lnSpc>
              <a:buClr>
                <a:srgbClr val="02B150"/>
              </a:buClr>
              <a:buFont typeface="Wingdings" panose="05000000000000000000" pitchFamily="2" charset="2"/>
              <a:buChar char="n"/>
            </a:pPr>
            <a:r>
              <a:rPr lang="zh-CN" altLang="en-US" sz="1200" dirty="0"/>
              <a:t>目的：更加适应实际</a:t>
            </a:r>
            <a:endParaRPr lang="en-US" altLang="zh-CN" sz="1200" dirty="0"/>
          </a:p>
          <a:p>
            <a:pPr marL="285750" indent="-285750">
              <a:lnSpc>
                <a:spcPct val="200000"/>
              </a:lnSpc>
              <a:buClr>
                <a:srgbClr val="02B150"/>
              </a:buClr>
              <a:buFont typeface="Wingdings" panose="05000000000000000000" pitchFamily="2" charset="2"/>
              <a:buChar char="n"/>
            </a:pPr>
            <a:r>
              <a:rPr lang="zh-CN" altLang="en-US" sz="1200" dirty="0"/>
              <a:t>区别</a:t>
            </a:r>
            <a:endParaRPr lang="en-US" altLang="zh-CN" sz="1200" dirty="0"/>
          </a:p>
          <a:p>
            <a:pPr marL="742950" lvl="1" indent="-285750">
              <a:lnSpc>
                <a:spcPct val="200000"/>
              </a:lnSpc>
              <a:buClr>
                <a:srgbClr val="02B150"/>
              </a:buClr>
              <a:buFont typeface="Wingdings" panose="05000000000000000000" pitchFamily="2" charset="2"/>
              <a:buChar char="Ø"/>
            </a:pPr>
            <a:r>
              <a:rPr lang="zh-CN" altLang="en-US" sz="1200" dirty="0"/>
              <a:t>强调项目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024009394"/>
      </p:ext>
    </p:extLst>
  </p:cSld>
  <p:clrMapOvr>
    <a:masterClrMapping/>
  </p:clrMapOvr>
  <p:transition>
    <p:strips dir="rd"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42</a:t>
            </a:fld>
            <a:endParaRPr lang="en-US" altLang="zh-CN"/>
          </a:p>
        </p:txBody>
      </p:sp>
      <p:sp>
        <p:nvSpPr>
          <p:cNvPr id="71" name="标题 3"/>
          <p:cNvSpPr txBox="1">
            <a:spLocks/>
          </p:cNvSpPr>
          <p:nvPr/>
        </p:nvSpPr>
        <p:spPr bwMode="auto">
          <a:xfrm>
            <a:off x="2714625" y="142875"/>
            <a:ext cx="597217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/>
              <a:t>理解</a:t>
            </a:r>
            <a:r>
              <a:rPr lang="en-US" altLang="zh-CN" dirty="0"/>
              <a:t>WSA-PDCA</a:t>
            </a:r>
            <a:endParaRPr lang="zh-CN" alt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-395601" y="1201216"/>
            <a:ext cx="91440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24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endParaRPr lang="en-US" b="1" kern="0" dirty="0">
              <a:solidFill>
                <a:schemeClr val="accent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9552" y="13407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15649" y="16423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399" y="966001"/>
            <a:ext cx="8317225" cy="3011070"/>
          </a:xfrm>
          <a:prstGeom prst="rect">
            <a:avLst/>
          </a:prstGeom>
        </p:spPr>
      </p:pic>
      <p:graphicFrame>
        <p:nvGraphicFramePr>
          <p:cNvPr id="13" name="表格 1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58502688"/>
              </p:ext>
            </p:extLst>
          </p:nvPr>
        </p:nvGraphicFramePr>
        <p:xfrm>
          <a:off x="2037945" y="3750726"/>
          <a:ext cx="4762131" cy="229616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6039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6891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11287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5199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SCRUM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WSA 5.0</a:t>
                      </a:r>
                    </a:p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Sprint 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团队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WSA 5.0</a:t>
                      </a:r>
                    </a:p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Program 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Plan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Sprint</a:t>
                      </a:r>
                      <a:r>
                        <a:rPr lang="en-US" altLang="zh-CN" sz="1200" baseline="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 Planning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Sprint 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 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Do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Sprint Execution</a:t>
                      </a:r>
                    </a:p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Daily Scrum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迭代开发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每日站会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迭代开发 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+ 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持续交付</a:t>
                      </a:r>
                      <a:endParaRPr lang="en-US" altLang="zh-CN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 SYNC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Check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Sprint Review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Sprint 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</a:p>
                    <a:p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 </a:t>
                      </a:r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DEMO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Adjust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Sprint Retro</a:t>
                      </a:r>
                      <a:endParaRPr lang="zh-CN" altLang="en-US" sz="1200" dirty="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Sprint 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回顾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PI </a:t>
                      </a:r>
                      <a:r>
                        <a:rPr lang="zh-CN" altLang="en-US" sz="1200" dirty="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检视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1475575"/>
      </p:ext>
    </p:extLst>
  </p:cSld>
  <p:clrMapOvr>
    <a:masterClrMapping/>
  </p:clrMapOvr>
  <p:transition>
    <p:strips dir="rd"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43</a:t>
            </a:fld>
            <a:endParaRPr lang="en-US" altLang="zh-CN"/>
          </a:p>
        </p:txBody>
      </p:sp>
      <p:sp>
        <p:nvSpPr>
          <p:cNvPr id="71" name="标题 3"/>
          <p:cNvSpPr txBox="1">
            <a:spLocks/>
          </p:cNvSpPr>
          <p:nvPr/>
        </p:nvSpPr>
        <p:spPr bwMode="auto">
          <a:xfrm>
            <a:off x="2714625" y="142875"/>
            <a:ext cx="597217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/>
              <a:t>理解</a:t>
            </a:r>
            <a:r>
              <a:rPr lang="en-US" altLang="zh-CN" dirty="0"/>
              <a:t>WSA-PDCA</a:t>
            </a:r>
            <a:endParaRPr lang="zh-CN" altLang="en-US" dirty="0"/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-395601" y="1201216"/>
            <a:ext cx="91440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24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endParaRPr lang="en-US" b="1" kern="0" dirty="0">
              <a:solidFill>
                <a:schemeClr val="accent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9552" y="13407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15649" y="16423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graphicFrame>
        <p:nvGraphicFramePr>
          <p:cNvPr id="9" name="表格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5384701"/>
              </p:ext>
            </p:extLst>
          </p:nvPr>
        </p:nvGraphicFramePr>
        <p:xfrm>
          <a:off x="457200" y="1622632"/>
          <a:ext cx="8343897" cy="2560320"/>
        </p:xfrm>
        <a:graphic>
          <a:graphicData uri="http://schemas.openxmlformats.org/drawingml/2006/table">
            <a:tbl>
              <a:tblPr firstRow="1" bandRow="1">
                <a:tableStyleId>{00A15C55-8517-42AA-B614-E9B94910E393}</a:tableStyleId>
              </a:tblPr>
              <a:tblGrid>
                <a:gridCol w="65494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1062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29322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169126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05156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90786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1173681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987203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</a:tblGrid>
              <a:tr h="370840">
                <a:tc rowSpan="2">
                  <a:txBody>
                    <a:bodyPr/>
                    <a:lstStyle/>
                    <a:p>
                      <a:pPr marL="0" marR="0" lvl="0" indent="0" algn="l" defTabSz="6858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100" dirty="0"/>
                        <a:t>PDCA</a:t>
                      </a:r>
                      <a:endParaRPr lang="zh-CN" altLang="en-US" sz="1100" dirty="0"/>
                    </a:p>
                    <a:p>
                      <a:endParaRPr lang="zh-CN" alt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100" dirty="0"/>
                        <a:t>SCRUM</a:t>
                      </a:r>
                      <a:endParaRPr lang="zh-CN" altLang="en-US" sz="11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100" dirty="0"/>
                        <a:t>SAFe 4.5</a:t>
                      </a:r>
                      <a:endParaRPr lang="zh-CN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r>
                        <a:rPr lang="en-US" altLang="zh-CN" sz="1100" dirty="0"/>
                        <a:t>WSA 5.0</a:t>
                      </a:r>
                      <a:endParaRPr lang="zh-CN" altLang="en-US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altLang="zh-CN" sz="110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CN" sz="1100" kern="1200" dirty="0"/>
                        <a:t>Team/Scrum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585C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CN" sz="1100" kern="1200" dirty="0"/>
                        <a:t>Program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585C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CN" sz="1100" kern="1200" dirty="0"/>
                        <a:t>Remark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585C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CN" sz="1100" kern="1200" dirty="0"/>
                        <a:t>Sprint </a:t>
                      </a:r>
                      <a:r>
                        <a:rPr lang="zh-CN" altLang="en-US" sz="1100" kern="1200" dirty="0"/>
                        <a:t>团队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585C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CN" sz="1100" kern="1200" dirty="0"/>
                        <a:t>Program </a:t>
                      </a:r>
                      <a:r>
                        <a:rPr lang="zh-CN" altLang="en-US" sz="1100" kern="1200" dirty="0"/>
                        <a:t>项目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585C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CN" sz="1100" kern="1200" dirty="0"/>
                        <a:t>Remark</a:t>
                      </a:r>
                      <a:endParaRPr lang="zh-CN" altLang="en-US" sz="11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>
                    <a:solidFill>
                      <a:srgbClr val="6585C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Plan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Sprint</a:t>
                      </a:r>
                      <a:r>
                        <a:rPr lang="en-US" altLang="zh-CN" sz="1100" baseline="0" dirty="0"/>
                        <a:t> Planning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Iteration Planning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PI</a:t>
                      </a:r>
                      <a:r>
                        <a:rPr lang="en-US" altLang="zh-CN" sz="1100" baseline="0" dirty="0"/>
                        <a:t> Planning</a:t>
                      </a:r>
                      <a:endParaRPr lang="zh-CN" altLang="en-US" sz="1100" dirty="0"/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pPr marL="0" algn="l" defTabSz="685800" rtl="0" eaLnBrk="1" latinLnBrk="0" hangingPunct="1"/>
                      <a:r>
                        <a:rPr lang="en-US" altLang="zh-CN" sz="1100" kern="1200" dirty="0"/>
                        <a:t>DSU</a:t>
                      </a:r>
                      <a:r>
                        <a:rPr lang="zh-CN" altLang="en-US" sz="1100" kern="1200" dirty="0"/>
                        <a:t>：</a:t>
                      </a:r>
                      <a:r>
                        <a:rPr lang="en-US" altLang="zh-CN" sz="1100" kern="1200" dirty="0"/>
                        <a:t>Daily Standup</a:t>
                      </a:r>
                    </a:p>
                    <a:p>
                      <a:pPr marL="0" algn="l" defTabSz="685800" rtl="0" eaLnBrk="1" latinLnBrk="0" hangingPunct="1"/>
                      <a:endParaRPr lang="en-US" altLang="zh-CN" sz="1100" kern="1200" dirty="0"/>
                    </a:p>
                    <a:p>
                      <a:pPr marL="0" algn="l" defTabSz="685800" rtl="0" eaLnBrk="1" latinLnBrk="0" hangingPunct="1"/>
                      <a:r>
                        <a:rPr lang="en-US" altLang="zh-CN" sz="1100" kern="1200" dirty="0"/>
                        <a:t>PI SYNC</a:t>
                      </a:r>
                    </a:p>
                    <a:p>
                      <a:pPr marL="0" algn="l" defTabSz="685800" rtl="0" eaLnBrk="1" latinLnBrk="0" hangingPunct="1"/>
                      <a:endParaRPr lang="en-US" altLang="zh-CN" sz="1100" kern="1200" dirty="0"/>
                    </a:p>
                    <a:p>
                      <a:pPr marL="0" algn="l" defTabSz="685800" rtl="0" eaLnBrk="1" latinLnBrk="0" hangingPunct="1"/>
                      <a:r>
                        <a:rPr lang="en-US" altLang="zh-CN" sz="1100" kern="1200" dirty="0"/>
                        <a:t>Iteration</a:t>
                      </a:r>
                    </a:p>
                    <a:p>
                      <a:pPr marL="0" algn="l" defTabSz="685800" rtl="0" eaLnBrk="1" latinLnBrk="0" hangingPunct="1"/>
                      <a:endParaRPr lang="en-US" altLang="zh-CN" sz="1100" kern="1200" dirty="0"/>
                    </a:p>
                    <a:p>
                      <a:pPr marL="0" algn="l" defTabSz="685800" rtl="0" eaLnBrk="1" latinLnBrk="0" hangingPunct="1"/>
                      <a:r>
                        <a:rPr lang="en-US" altLang="zh-CN" sz="1100" kern="1200" dirty="0"/>
                        <a:t>IP</a:t>
                      </a:r>
                      <a:r>
                        <a:rPr lang="zh-CN" altLang="en-US" sz="1100" kern="1200" dirty="0"/>
                        <a:t>：</a:t>
                      </a:r>
                      <a:r>
                        <a:rPr lang="en-US" altLang="zh-CN" sz="1100" kern="1200" dirty="0"/>
                        <a:t>Innovation &amp; Planning</a:t>
                      </a:r>
                      <a:endParaRPr lang="zh-CN" altLang="en-US" sz="1100" kern="1200" dirty="0">
                        <a:solidFill>
                          <a:schemeClr val="dk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Sprint </a:t>
                      </a:r>
                      <a:r>
                        <a:rPr lang="zh-CN" altLang="en-US" sz="1100" dirty="0"/>
                        <a:t>计划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PI </a:t>
                      </a:r>
                      <a:r>
                        <a:rPr lang="zh-CN" altLang="en-US" sz="1100" dirty="0"/>
                        <a:t>计划</a:t>
                      </a:r>
                    </a:p>
                  </a:txBody>
                  <a:tcPr/>
                </a:tc>
                <a:tc rowSpan="4">
                  <a:txBody>
                    <a:bodyPr/>
                    <a:lstStyle/>
                    <a:p>
                      <a:r>
                        <a:rPr lang="zh-CN" altLang="en-US" sz="1100" dirty="0"/>
                        <a:t>每日站会</a:t>
                      </a:r>
                      <a:endParaRPr lang="en-US" altLang="zh-CN" sz="1100" dirty="0"/>
                    </a:p>
                    <a:p>
                      <a:endParaRPr lang="en-US" altLang="zh-CN" sz="1100" dirty="0"/>
                    </a:p>
                    <a:p>
                      <a:r>
                        <a:rPr lang="en-US" altLang="zh-CN" sz="1100" dirty="0"/>
                        <a:t>PI SYNC</a:t>
                      </a:r>
                    </a:p>
                    <a:p>
                      <a:endParaRPr lang="en-US" altLang="zh-CN" sz="1100" dirty="0"/>
                    </a:p>
                    <a:p>
                      <a:r>
                        <a:rPr lang="zh-CN" altLang="en-US" sz="1100" dirty="0"/>
                        <a:t>迭代开发</a:t>
                      </a:r>
                      <a:endParaRPr lang="en-US" altLang="zh-CN" sz="1100" dirty="0"/>
                    </a:p>
                    <a:p>
                      <a:endParaRPr lang="en-US" altLang="zh-CN" sz="1100" dirty="0"/>
                    </a:p>
                    <a:p>
                      <a:r>
                        <a:rPr lang="zh-CN" altLang="en-US" sz="1100" dirty="0"/>
                        <a:t>持续交付</a:t>
                      </a:r>
                      <a:endParaRPr lang="en-US" altLang="zh-CN" sz="1100" dirty="0"/>
                    </a:p>
                    <a:p>
                      <a:endParaRPr lang="en-US" altLang="zh-CN" sz="1100" dirty="0"/>
                    </a:p>
                    <a:p>
                      <a:r>
                        <a:rPr lang="zh-CN" altLang="en-US" sz="1100" dirty="0"/>
                        <a:t>规划设计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Do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Sprint Execution</a:t>
                      </a:r>
                    </a:p>
                    <a:p>
                      <a:r>
                        <a:rPr lang="en-US" altLang="zh-CN" sz="1100" dirty="0"/>
                        <a:t>Daily Scrum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Iteration Execution</a:t>
                      </a:r>
                    </a:p>
                    <a:p>
                      <a:r>
                        <a:rPr lang="en-US" altLang="zh-CN" sz="1100" dirty="0"/>
                        <a:t>Daily Stand-Up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PI</a:t>
                      </a:r>
                      <a:r>
                        <a:rPr lang="en-US" altLang="zh-CN" sz="1100" baseline="0" dirty="0"/>
                        <a:t> Execution</a:t>
                      </a:r>
                    </a:p>
                    <a:p>
                      <a:r>
                        <a:rPr lang="en-US" altLang="zh-CN" sz="1100" baseline="0" dirty="0"/>
                        <a:t>PI Sync</a:t>
                      </a:r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迭代开发</a:t>
                      </a:r>
                      <a:endParaRPr lang="en-US" altLang="zh-CN" sz="1100" dirty="0"/>
                    </a:p>
                    <a:p>
                      <a:r>
                        <a:rPr lang="zh-CN" altLang="en-US" sz="1100" dirty="0"/>
                        <a:t>每日站会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CN" altLang="en-US" sz="1100" dirty="0"/>
                        <a:t>迭代开发 </a:t>
                      </a:r>
                      <a:r>
                        <a:rPr lang="en-US" altLang="zh-CN" sz="1100" dirty="0"/>
                        <a:t>+ </a:t>
                      </a:r>
                      <a:r>
                        <a:rPr lang="zh-CN" altLang="en-US" sz="1100" dirty="0"/>
                        <a:t>持续交付</a:t>
                      </a:r>
                      <a:endParaRPr lang="en-US" altLang="zh-CN" sz="1100" dirty="0"/>
                    </a:p>
                    <a:p>
                      <a:r>
                        <a:rPr lang="en-US" altLang="zh-CN" sz="1100" dirty="0"/>
                        <a:t>PI SYNC</a:t>
                      </a:r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Check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Sprint Review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Iteration Review</a:t>
                      </a:r>
                      <a:endParaRPr lang="zh-CN" altLang="en-US" sz="1100" dirty="0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r>
                        <a:rPr lang="en-US" altLang="zh-CN" sz="1100" dirty="0"/>
                        <a:t>System Demo</a:t>
                      </a:r>
                    </a:p>
                    <a:p>
                      <a:endParaRPr lang="zh-CN" altLang="en-US" sz="1100" dirty="0"/>
                    </a:p>
                    <a:p>
                      <a:r>
                        <a:rPr lang="en-US" altLang="zh-CN" sz="1100" dirty="0"/>
                        <a:t>Inspect</a:t>
                      </a:r>
                      <a:r>
                        <a:rPr lang="en-US" altLang="zh-CN" sz="1100" baseline="0" dirty="0"/>
                        <a:t> &amp; Adapt</a:t>
                      </a:r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Sprint </a:t>
                      </a:r>
                      <a:r>
                        <a:rPr lang="zh-CN" altLang="en-US" sz="1100" dirty="0"/>
                        <a:t>评审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DEMO</a:t>
                      </a:r>
                    </a:p>
                    <a:p>
                      <a:r>
                        <a:rPr lang="zh-CN" altLang="en-US" sz="1100" dirty="0"/>
                        <a:t>系统 </a:t>
                      </a:r>
                      <a:r>
                        <a:rPr lang="en-US" altLang="zh-CN" sz="1100" dirty="0"/>
                        <a:t>DEMO</a:t>
                      </a:r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Adjust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Sprint Retro</a:t>
                      </a:r>
                      <a:endParaRPr lang="zh-CN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Iteration</a:t>
                      </a:r>
                    </a:p>
                    <a:p>
                      <a:r>
                        <a:rPr lang="en-US" altLang="zh-CN" sz="1100" dirty="0"/>
                        <a:t>Retro</a:t>
                      </a:r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sz="1100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Sprint </a:t>
                      </a:r>
                      <a:r>
                        <a:rPr lang="zh-CN" altLang="en-US" sz="1100" dirty="0"/>
                        <a:t>回顾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CN" sz="1100" dirty="0"/>
                        <a:t>PI </a:t>
                      </a:r>
                      <a:r>
                        <a:rPr lang="zh-CN" altLang="en-US" sz="1100" dirty="0"/>
                        <a:t>检视</a:t>
                      </a:r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  <p:sp>
        <p:nvSpPr>
          <p:cNvPr id="10" name="文本框 9"/>
          <p:cNvSpPr txBox="1"/>
          <p:nvPr/>
        </p:nvSpPr>
        <p:spPr>
          <a:xfrm>
            <a:off x="353719" y="4806899"/>
            <a:ext cx="83330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SAFe 4.5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WSA 5.0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，在每一天、每次迭代、每个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，均贯彻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PDCA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戴明环，并符合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CMMI OPF.SP3.4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IPM.SP1.7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GP3.2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的最佳实践。</a:t>
            </a:r>
          </a:p>
        </p:txBody>
      </p:sp>
    </p:spTree>
    <p:extLst>
      <p:ext uri="{BB962C8B-B14F-4D97-AF65-F5344CB8AC3E}">
        <p14:creationId xmlns:p14="http://schemas.microsoft.com/office/powerpoint/2010/main" val="1438152913"/>
      </p:ext>
    </p:extLst>
  </p:cSld>
  <p:clrMapOvr>
    <a:masterClrMapping/>
  </p:clrMapOvr>
  <p:transition>
    <p:strips dir="rd"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44</a:t>
            </a:fld>
            <a:endParaRPr lang="en-US" altLang="zh-CN"/>
          </a:p>
        </p:txBody>
      </p:sp>
      <p:sp>
        <p:nvSpPr>
          <p:cNvPr id="71" name="标题 3"/>
          <p:cNvSpPr txBox="1">
            <a:spLocks/>
          </p:cNvSpPr>
          <p:nvPr/>
        </p:nvSpPr>
        <p:spPr bwMode="auto">
          <a:xfrm>
            <a:off x="2714625" y="142875"/>
            <a:ext cx="597217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/>
              <a:t>规模化敏捷实践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387426" y="1107347"/>
            <a:ext cx="8352863" cy="3127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24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r>
              <a:rPr lang="en-US" altLang="zh-CN" sz="1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8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个部门</a:t>
            </a:r>
            <a:r>
              <a:rPr lang="en-US" altLang="zh-CN" sz="1800" b="1" kern="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800" b="1" kern="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人参与规模化敏捷项目</a:t>
            </a:r>
            <a:endParaRPr lang="en-US" sz="1800" b="1" kern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9552" y="13407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15649" y="16423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513974"/>
            <a:ext cx="8014112" cy="504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9213010"/>
      </p:ext>
    </p:extLst>
  </p:cSld>
  <p:clrMapOvr>
    <a:masterClrMapping/>
  </p:clrMapOvr>
  <p:transition>
    <p:strips dir="rd"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45</a:t>
            </a:fld>
            <a:endParaRPr lang="en-US" altLang="zh-CN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9552" y="13407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15649" y="16423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692696"/>
            <a:ext cx="6520833" cy="5854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17987"/>
      </p:ext>
    </p:extLst>
  </p:cSld>
  <p:clrMapOvr>
    <a:masterClrMapping/>
  </p:clrMapOvr>
  <p:transition>
    <p:strips dir="rd"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46</a:t>
            </a:fld>
            <a:endParaRPr lang="en-US" altLang="zh-CN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9552" y="13407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15649" y="16423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" name="Picture 8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804" y="2852936"/>
            <a:ext cx="8647041" cy="41543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037928"/>
            <a:ext cx="8647040" cy="1726006"/>
          </a:xfrm>
          <a:prstGeom prst="rect">
            <a:avLst/>
          </a:prstGeom>
        </p:spPr>
      </p:pic>
      <p:sp>
        <p:nvSpPr>
          <p:cNvPr id="10" name="标题 3"/>
          <p:cNvSpPr txBox="1">
            <a:spLocks/>
          </p:cNvSpPr>
          <p:nvPr/>
        </p:nvSpPr>
        <p:spPr bwMode="auto">
          <a:xfrm>
            <a:off x="2714625" y="142875"/>
            <a:ext cx="597217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en-US" altLang="zh-CN" dirty="0"/>
              <a:t>Program </a:t>
            </a:r>
            <a:r>
              <a:rPr lang="en-US" altLang="zh-CN" dirty="0" err="1"/>
              <a:t>kanban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17032297"/>
      </p:ext>
    </p:extLst>
  </p:cSld>
  <p:clrMapOvr>
    <a:masterClrMapping/>
  </p:clrMapOvr>
  <p:transition>
    <p:strips dir="rd"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47</a:t>
            </a:fld>
            <a:endParaRPr lang="en-US" altLang="zh-CN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9552" y="13407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15649" y="16423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cxnSp>
        <p:nvCxnSpPr>
          <p:cNvPr id="8" name="Straight Connector 17"/>
          <p:cNvCxnSpPr/>
          <p:nvPr/>
        </p:nvCxnSpPr>
        <p:spPr bwMode="auto">
          <a:xfrm>
            <a:off x="816142" y="2675023"/>
            <a:ext cx="74538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9" name="Picture 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712" b="48884"/>
          <a:stretch/>
        </p:blipFill>
        <p:spPr bwMode="auto">
          <a:xfrm>
            <a:off x="779704" y="1494786"/>
            <a:ext cx="7526867" cy="33708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0" name="TextBox 22"/>
          <p:cNvSpPr txBox="1">
            <a:spLocks noChangeArrowheads="1"/>
          </p:cNvSpPr>
          <p:nvPr/>
        </p:nvSpPr>
        <p:spPr bwMode="auto">
          <a:xfrm>
            <a:off x="1873576" y="1484784"/>
            <a:ext cx="9044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Iteration 1.1</a:t>
            </a:r>
          </a:p>
        </p:txBody>
      </p:sp>
      <p:cxnSp>
        <p:nvCxnSpPr>
          <p:cNvPr id="11" name="Straight Connector 9"/>
          <p:cNvCxnSpPr/>
          <p:nvPr/>
        </p:nvCxnSpPr>
        <p:spPr>
          <a:xfrm>
            <a:off x="2845264" y="1537388"/>
            <a:ext cx="0" cy="31546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0"/>
          <p:cNvCxnSpPr/>
          <p:nvPr/>
        </p:nvCxnSpPr>
        <p:spPr>
          <a:xfrm>
            <a:off x="3911822" y="1537388"/>
            <a:ext cx="0" cy="31546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1"/>
          <p:cNvCxnSpPr/>
          <p:nvPr/>
        </p:nvCxnSpPr>
        <p:spPr>
          <a:xfrm>
            <a:off x="4978380" y="1537388"/>
            <a:ext cx="0" cy="31546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2"/>
          <p:cNvCxnSpPr/>
          <p:nvPr/>
        </p:nvCxnSpPr>
        <p:spPr>
          <a:xfrm>
            <a:off x="6044938" y="1537388"/>
            <a:ext cx="0" cy="31546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3"/>
          <p:cNvCxnSpPr/>
          <p:nvPr/>
        </p:nvCxnSpPr>
        <p:spPr>
          <a:xfrm>
            <a:off x="1778706" y="1537388"/>
            <a:ext cx="0" cy="31546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4"/>
          <p:cNvCxnSpPr/>
          <p:nvPr/>
        </p:nvCxnSpPr>
        <p:spPr bwMode="auto">
          <a:xfrm>
            <a:off x="817404" y="1746298"/>
            <a:ext cx="74538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7" name="Straight Connector 15"/>
          <p:cNvCxnSpPr/>
          <p:nvPr/>
        </p:nvCxnSpPr>
        <p:spPr bwMode="auto">
          <a:xfrm>
            <a:off x="793875" y="2046285"/>
            <a:ext cx="74538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8" name="Straight Connector 16"/>
          <p:cNvCxnSpPr/>
          <p:nvPr/>
        </p:nvCxnSpPr>
        <p:spPr bwMode="auto">
          <a:xfrm>
            <a:off x="816142" y="2346273"/>
            <a:ext cx="74538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9" name="Straight Connector 18"/>
          <p:cNvCxnSpPr/>
          <p:nvPr/>
        </p:nvCxnSpPr>
        <p:spPr bwMode="auto">
          <a:xfrm>
            <a:off x="816142" y="2946248"/>
            <a:ext cx="74538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0" name="Straight Connector 19"/>
          <p:cNvCxnSpPr/>
          <p:nvPr/>
        </p:nvCxnSpPr>
        <p:spPr bwMode="auto">
          <a:xfrm>
            <a:off x="817404" y="3246235"/>
            <a:ext cx="74538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TextBox 22"/>
          <p:cNvSpPr txBox="1">
            <a:spLocks noChangeArrowheads="1"/>
          </p:cNvSpPr>
          <p:nvPr/>
        </p:nvSpPr>
        <p:spPr bwMode="auto">
          <a:xfrm>
            <a:off x="2900663" y="1484784"/>
            <a:ext cx="9044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Iteration 1.2</a:t>
            </a:r>
          </a:p>
        </p:txBody>
      </p:sp>
      <p:sp>
        <p:nvSpPr>
          <p:cNvPr id="22" name="TextBox 22"/>
          <p:cNvSpPr txBox="1">
            <a:spLocks noChangeArrowheads="1"/>
          </p:cNvSpPr>
          <p:nvPr/>
        </p:nvSpPr>
        <p:spPr bwMode="auto">
          <a:xfrm>
            <a:off x="3927753" y="1484784"/>
            <a:ext cx="90445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Iteration 1.3</a:t>
            </a:r>
          </a:p>
        </p:txBody>
      </p:sp>
      <p:sp>
        <p:nvSpPr>
          <p:cNvPr id="23" name="TextBox 22"/>
          <p:cNvSpPr txBox="1">
            <a:spLocks noChangeArrowheads="1"/>
          </p:cNvSpPr>
          <p:nvPr/>
        </p:nvSpPr>
        <p:spPr bwMode="auto">
          <a:xfrm>
            <a:off x="4973294" y="1484784"/>
            <a:ext cx="10033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Iteration 1.4</a:t>
            </a:r>
          </a:p>
        </p:txBody>
      </p:sp>
      <p:sp>
        <p:nvSpPr>
          <p:cNvPr id="24" name="TextBox 23"/>
          <p:cNvSpPr txBox="1">
            <a:spLocks noChangeArrowheads="1"/>
          </p:cNvSpPr>
          <p:nvPr/>
        </p:nvSpPr>
        <p:spPr bwMode="auto">
          <a:xfrm>
            <a:off x="6002436" y="1485615"/>
            <a:ext cx="1154382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Iteration 1.5 (IP)</a:t>
            </a:r>
          </a:p>
        </p:txBody>
      </p:sp>
      <p:sp>
        <p:nvSpPr>
          <p:cNvPr id="25" name="TextBox 22"/>
          <p:cNvSpPr txBox="1">
            <a:spLocks noChangeArrowheads="1"/>
          </p:cNvSpPr>
          <p:nvPr/>
        </p:nvSpPr>
        <p:spPr bwMode="auto">
          <a:xfrm>
            <a:off x="708970" y="1696143"/>
            <a:ext cx="11011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>
                <a:solidFill>
                  <a:schemeClr val="accent6">
                    <a:lumMod val="75000"/>
                  </a:schemeClr>
                </a:solidFill>
              </a:rPr>
              <a:t>Milestones/ Events</a:t>
            </a:r>
          </a:p>
        </p:txBody>
      </p:sp>
      <p:sp>
        <p:nvSpPr>
          <p:cNvPr id="26" name="TextBox 22"/>
          <p:cNvSpPr txBox="1">
            <a:spLocks noChangeArrowheads="1"/>
          </p:cNvSpPr>
          <p:nvPr/>
        </p:nvSpPr>
        <p:spPr bwMode="auto">
          <a:xfrm>
            <a:off x="708970" y="2063256"/>
            <a:ext cx="110113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Unicorns</a:t>
            </a:r>
          </a:p>
        </p:txBody>
      </p:sp>
      <p:sp>
        <p:nvSpPr>
          <p:cNvPr id="27" name="TextBox 22"/>
          <p:cNvSpPr txBox="1">
            <a:spLocks noChangeArrowheads="1"/>
          </p:cNvSpPr>
          <p:nvPr/>
        </p:nvSpPr>
        <p:spPr bwMode="auto">
          <a:xfrm>
            <a:off x="892938" y="2370680"/>
            <a:ext cx="733193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Dolphins</a:t>
            </a:r>
          </a:p>
        </p:txBody>
      </p:sp>
      <p:sp>
        <p:nvSpPr>
          <p:cNvPr id="28" name="TextBox 22"/>
          <p:cNvSpPr txBox="1">
            <a:spLocks noChangeArrowheads="1"/>
          </p:cNvSpPr>
          <p:nvPr/>
        </p:nvSpPr>
        <p:spPr bwMode="auto">
          <a:xfrm>
            <a:off x="988962" y="2676786"/>
            <a:ext cx="54114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Bears</a:t>
            </a:r>
          </a:p>
        </p:txBody>
      </p:sp>
      <p:sp>
        <p:nvSpPr>
          <p:cNvPr id="29" name="TextBox 22"/>
          <p:cNvSpPr txBox="1">
            <a:spLocks noChangeArrowheads="1"/>
          </p:cNvSpPr>
          <p:nvPr/>
        </p:nvSpPr>
        <p:spPr bwMode="auto">
          <a:xfrm>
            <a:off x="708970" y="3240116"/>
            <a:ext cx="110113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Iguanas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1001296" y="5130285"/>
            <a:ext cx="882316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 algn="l"/>
            <a:r>
              <a:rPr lang="en-US" sz="1000" dirty="0"/>
              <a:t>= Features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5962850" y="5041019"/>
            <a:ext cx="281285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400"/>
              </a:spcAft>
            </a:pPr>
            <a:r>
              <a:rPr lang="en-US" sz="1000" b="1" dirty="0"/>
              <a:t>Red String</a:t>
            </a:r>
            <a:r>
              <a:rPr lang="en-US" sz="1000" dirty="0"/>
              <a:t> = A dependency requiring stories or other dependencies to be completed before the feature can be completed</a:t>
            </a:r>
          </a:p>
        </p:txBody>
      </p:sp>
      <p:cxnSp>
        <p:nvCxnSpPr>
          <p:cNvPr id="32" name="Curved Connector 128"/>
          <p:cNvCxnSpPr/>
          <p:nvPr/>
        </p:nvCxnSpPr>
        <p:spPr bwMode="auto">
          <a:xfrm rot="10800000" flipV="1">
            <a:off x="5456993" y="5168081"/>
            <a:ext cx="475393" cy="130760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4"/>
          <p:cNvSpPr txBox="1"/>
          <p:nvPr/>
        </p:nvSpPr>
        <p:spPr>
          <a:xfrm>
            <a:off x="2601228" y="5076829"/>
            <a:ext cx="112242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 algn="l"/>
            <a:r>
              <a:rPr lang="en-US" sz="1000" dirty="0"/>
              <a:t>= Significant Dependency</a:t>
            </a:r>
          </a:p>
        </p:txBody>
      </p:sp>
      <p:cxnSp>
        <p:nvCxnSpPr>
          <p:cNvPr id="34" name="Straight Connector 35"/>
          <p:cNvCxnSpPr/>
          <p:nvPr/>
        </p:nvCxnSpPr>
        <p:spPr bwMode="auto">
          <a:xfrm>
            <a:off x="817404" y="3546222"/>
            <a:ext cx="74538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22"/>
          <p:cNvSpPr txBox="1">
            <a:spLocks noChangeArrowheads="1"/>
          </p:cNvSpPr>
          <p:nvPr/>
        </p:nvSpPr>
        <p:spPr bwMode="auto">
          <a:xfrm>
            <a:off x="708970" y="3555045"/>
            <a:ext cx="110113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Antelope</a:t>
            </a:r>
          </a:p>
        </p:txBody>
      </p:sp>
      <p:cxnSp>
        <p:nvCxnSpPr>
          <p:cNvPr id="36" name="Straight Connector 37"/>
          <p:cNvCxnSpPr/>
          <p:nvPr/>
        </p:nvCxnSpPr>
        <p:spPr bwMode="auto">
          <a:xfrm>
            <a:off x="817404" y="3846210"/>
            <a:ext cx="74538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7" name="TextBox 22"/>
          <p:cNvSpPr txBox="1">
            <a:spLocks noChangeArrowheads="1"/>
          </p:cNvSpPr>
          <p:nvPr/>
        </p:nvSpPr>
        <p:spPr bwMode="auto">
          <a:xfrm>
            <a:off x="708970" y="3855032"/>
            <a:ext cx="110113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Tarantulas</a:t>
            </a:r>
          </a:p>
        </p:txBody>
      </p:sp>
      <p:sp>
        <p:nvSpPr>
          <p:cNvPr id="38" name="TextBox 22"/>
          <p:cNvSpPr txBox="1">
            <a:spLocks noChangeArrowheads="1"/>
          </p:cNvSpPr>
          <p:nvPr/>
        </p:nvSpPr>
        <p:spPr bwMode="auto">
          <a:xfrm>
            <a:off x="960471" y="2960479"/>
            <a:ext cx="598128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Eagles</a:t>
            </a:r>
          </a:p>
        </p:txBody>
      </p:sp>
      <p:cxnSp>
        <p:nvCxnSpPr>
          <p:cNvPr id="39" name="Straight Connector 40"/>
          <p:cNvCxnSpPr/>
          <p:nvPr/>
        </p:nvCxnSpPr>
        <p:spPr bwMode="auto">
          <a:xfrm>
            <a:off x="779704" y="4143313"/>
            <a:ext cx="7551019" cy="2884"/>
          </a:xfrm>
          <a:prstGeom prst="line">
            <a:avLst/>
          </a:prstGeom>
          <a:ln>
            <a:solidFill>
              <a:schemeClr val="tx1">
                <a:alpha val="88000"/>
              </a:schemeClr>
            </a:solidFill>
            <a:headEnd type="none" w="med" len="med"/>
            <a:tailEnd type="none" w="med" len="med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41"/>
          <p:cNvCxnSpPr/>
          <p:nvPr/>
        </p:nvCxnSpPr>
        <p:spPr bwMode="auto">
          <a:xfrm>
            <a:off x="817404" y="4446184"/>
            <a:ext cx="74538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1" name="TextBox 22"/>
          <p:cNvSpPr txBox="1">
            <a:spLocks noChangeArrowheads="1"/>
          </p:cNvSpPr>
          <p:nvPr/>
        </p:nvSpPr>
        <p:spPr bwMode="auto">
          <a:xfrm>
            <a:off x="708970" y="4164486"/>
            <a:ext cx="1101130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Needs UX Help</a:t>
            </a:r>
          </a:p>
        </p:txBody>
      </p:sp>
      <p:sp>
        <p:nvSpPr>
          <p:cNvPr id="42" name="TextBox 22"/>
          <p:cNvSpPr txBox="1">
            <a:spLocks noChangeArrowheads="1"/>
          </p:cNvSpPr>
          <p:nvPr/>
        </p:nvSpPr>
        <p:spPr bwMode="auto">
          <a:xfrm>
            <a:off x="708970" y="4450094"/>
            <a:ext cx="110113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Needs Sys Arch Help</a:t>
            </a:r>
          </a:p>
        </p:txBody>
      </p:sp>
      <p:sp>
        <p:nvSpPr>
          <p:cNvPr id="43" name="Rectangle 44"/>
          <p:cNvSpPr/>
          <p:nvPr/>
        </p:nvSpPr>
        <p:spPr>
          <a:xfrm>
            <a:off x="3799087" y="5086579"/>
            <a:ext cx="685676" cy="254107"/>
          </a:xfrm>
          <a:prstGeom prst="rect">
            <a:avLst/>
          </a:prstGeom>
          <a:solidFill>
            <a:srgbClr val="FF99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tx1"/>
                </a:solidFill>
                <a:cs typeface="Arial"/>
              </a:rPr>
              <a:t>Orange</a:t>
            </a:r>
          </a:p>
        </p:txBody>
      </p:sp>
      <p:sp>
        <p:nvSpPr>
          <p:cNvPr id="44" name="TextBox 45"/>
          <p:cNvSpPr txBox="1"/>
          <p:nvPr/>
        </p:nvSpPr>
        <p:spPr>
          <a:xfrm>
            <a:off x="4511310" y="5076829"/>
            <a:ext cx="941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14300" indent="-114300" algn="l"/>
            <a:r>
              <a:rPr lang="en-US" sz="1000" dirty="0"/>
              <a:t>= Milestone/ Event</a:t>
            </a:r>
          </a:p>
        </p:txBody>
      </p:sp>
      <p:sp>
        <p:nvSpPr>
          <p:cNvPr id="45" name="Rectangle 46"/>
          <p:cNvSpPr/>
          <p:nvPr/>
        </p:nvSpPr>
        <p:spPr>
          <a:xfrm>
            <a:off x="4580480" y="1825706"/>
            <a:ext cx="245637" cy="120701"/>
          </a:xfrm>
          <a:prstGeom prst="rect">
            <a:avLst/>
          </a:prstGeom>
          <a:solidFill>
            <a:srgbClr val="FF99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6" name="Straight Connector 47"/>
          <p:cNvCxnSpPr/>
          <p:nvPr/>
        </p:nvCxnSpPr>
        <p:spPr>
          <a:xfrm>
            <a:off x="7111495" y="1546211"/>
            <a:ext cx="0" cy="315468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22"/>
          <p:cNvSpPr txBox="1">
            <a:spLocks noChangeArrowheads="1"/>
          </p:cNvSpPr>
          <p:nvPr/>
        </p:nvSpPr>
        <p:spPr bwMode="auto">
          <a:xfrm>
            <a:off x="7190037" y="1493607"/>
            <a:ext cx="100335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000" b="1" dirty="0"/>
              <a:t>PI 2 &gt;&gt;&gt;</a:t>
            </a:r>
          </a:p>
        </p:txBody>
      </p:sp>
      <p:sp>
        <p:nvSpPr>
          <p:cNvPr id="48" name="Rectangle 49"/>
          <p:cNvSpPr/>
          <p:nvPr/>
        </p:nvSpPr>
        <p:spPr>
          <a:xfrm>
            <a:off x="7307953" y="1825706"/>
            <a:ext cx="245637" cy="120701"/>
          </a:xfrm>
          <a:prstGeom prst="rect">
            <a:avLst/>
          </a:prstGeom>
          <a:solidFill>
            <a:srgbClr val="FF9900"/>
          </a:solidFill>
          <a:ln>
            <a:solidFill>
              <a:schemeClr val="bg1">
                <a:lumMod val="8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49" name="Rectangle 50"/>
          <p:cNvSpPr/>
          <p:nvPr/>
        </p:nvSpPr>
        <p:spPr>
          <a:xfrm>
            <a:off x="3385354" y="2431681"/>
            <a:ext cx="247048" cy="12352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0" name="Rectangle 51"/>
          <p:cNvSpPr/>
          <p:nvPr/>
        </p:nvSpPr>
        <p:spPr>
          <a:xfrm>
            <a:off x="4036796" y="2134517"/>
            <a:ext cx="247048" cy="12352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1" name="Rectangle 52"/>
          <p:cNvSpPr/>
          <p:nvPr/>
        </p:nvSpPr>
        <p:spPr>
          <a:xfrm>
            <a:off x="4649118" y="3343290"/>
            <a:ext cx="247048" cy="12352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2" name="Rectangle 53"/>
          <p:cNvSpPr/>
          <p:nvPr/>
        </p:nvSpPr>
        <p:spPr>
          <a:xfrm>
            <a:off x="5036754" y="2134517"/>
            <a:ext cx="247048" cy="12352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3" name="Rectangle 54"/>
          <p:cNvSpPr/>
          <p:nvPr/>
        </p:nvSpPr>
        <p:spPr>
          <a:xfrm>
            <a:off x="5507322" y="2125694"/>
            <a:ext cx="247048" cy="12352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4" name="Rectangle 55"/>
          <p:cNvSpPr/>
          <p:nvPr/>
        </p:nvSpPr>
        <p:spPr>
          <a:xfrm>
            <a:off x="3577992" y="2734492"/>
            <a:ext cx="247048" cy="12352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5" name="Rectangle 56"/>
          <p:cNvSpPr/>
          <p:nvPr/>
        </p:nvSpPr>
        <p:spPr>
          <a:xfrm>
            <a:off x="3542700" y="3630043"/>
            <a:ext cx="247048" cy="12352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6" name="Rectangle 57"/>
          <p:cNvSpPr/>
          <p:nvPr/>
        </p:nvSpPr>
        <p:spPr>
          <a:xfrm>
            <a:off x="5602553" y="3647689"/>
            <a:ext cx="247048" cy="12352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7" name="Rectangle 58"/>
          <p:cNvSpPr/>
          <p:nvPr/>
        </p:nvSpPr>
        <p:spPr>
          <a:xfrm>
            <a:off x="1993472" y="4230017"/>
            <a:ext cx="245637" cy="12070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8" name="Rectangle 60"/>
          <p:cNvSpPr/>
          <p:nvPr/>
        </p:nvSpPr>
        <p:spPr>
          <a:xfrm>
            <a:off x="3252242" y="4230017"/>
            <a:ext cx="245637" cy="12070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59" name="Rectangle 61"/>
          <p:cNvSpPr/>
          <p:nvPr/>
        </p:nvSpPr>
        <p:spPr>
          <a:xfrm>
            <a:off x="4333431" y="4230017"/>
            <a:ext cx="245637" cy="12070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0" name="Rectangle 63"/>
          <p:cNvSpPr/>
          <p:nvPr/>
        </p:nvSpPr>
        <p:spPr>
          <a:xfrm>
            <a:off x="2475804" y="4499123"/>
            <a:ext cx="245637" cy="12070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1" name="Rectangle 64"/>
          <p:cNvSpPr/>
          <p:nvPr/>
        </p:nvSpPr>
        <p:spPr>
          <a:xfrm>
            <a:off x="3240478" y="4499123"/>
            <a:ext cx="245637" cy="12070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2" name="Rectangle 65"/>
          <p:cNvSpPr/>
          <p:nvPr/>
        </p:nvSpPr>
        <p:spPr>
          <a:xfrm>
            <a:off x="4333431" y="4499123"/>
            <a:ext cx="245637" cy="12070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3" name="Rectangle 66"/>
          <p:cNvSpPr/>
          <p:nvPr/>
        </p:nvSpPr>
        <p:spPr>
          <a:xfrm>
            <a:off x="2981665" y="2434504"/>
            <a:ext cx="245637" cy="12070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4" name="Rectangle 67"/>
          <p:cNvSpPr/>
          <p:nvPr/>
        </p:nvSpPr>
        <p:spPr>
          <a:xfrm>
            <a:off x="5216865" y="2434504"/>
            <a:ext cx="245637" cy="12070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5" name="Rectangle 68"/>
          <p:cNvSpPr/>
          <p:nvPr/>
        </p:nvSpPr>
        <p:spPr>
          <a:xfrm>
            <a:off x="4075737" y="2434504"/>
            <a:ext cx="245637" cy="12070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6" name="Rectangle 69"/>
          <p:cNvSpPr/>
          <p:nvPr/>
        </p:nvSpPr>
        <p:spPr>
          <a:xfrm>
            <a:off x="1805244" y="3343289"/>
            <a:ext cx="245637" cy="12070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7" name="Rectangle 71"/>
          <p:cNvSpPr/>
          <p:nvPr/>
        </p:nvSpPr>
        <p:spPr>
          <a:xfrm>
            <a:off x="3240478" y="3334466"/>
            <a:ext cx="245637" cy="12070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8" name="Rectangle 72"/>
          <p:cNvSpPr/>
          <p:nvPr/>
        </p:nvSpPr>
        <p:spPr>
          <a:xfrm>
            <a:off x="4544480" y="3052126"/>
            <a:ext cx="247048" cy="12352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69" name="Rectangle 73"/>
          <p:cNvSpPr/>
          <p:nvPr/>
        </p:nvSpPr>
        <p:spPr>
          <a:xfrm>
            <a:off x="5672021" y="3052126"/>
            <a:ext cx="247048" cy="12352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70" name="Rectangle 74"/>
          <p:cNvSpPr/>
          <p:nvPr/>
        </p:nvSpPr>
        <p:spPr>
          <a:xfrm>
            <a:off x="5649610" y="3960911"/>
            <a:ext cx="247048" cy="12352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71" name="Rectangle 75"/>
          <p:cNvSpPr/>
          <p:nvPr/>
        </p:nvSpPr>
        <p:spPr>
          <a:xfrm>
            <a:off x="2216992" y="2734491"/>
            <a:ext cx="245637" cy="12070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72" name="Rectangle 76"/>
          <p:cNvSpPr/>
          <p:nvPr/>
        </p:nvSpPr>
        <p:spPr>
          <a:xfrm>
            <a:off x="5358035" y="3325643"/>
            <a:ext cx="245637" cy="12070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73" name="Rectangle 77"/>
          <p:cNvSpPr/>
          <p:nvPr/>
        </p:nvSpPr>
        <p:spPr>
          <a:xfrm>
            <a:off x="4192261" y="2747726"/>
            <a:ext cx="245637" cy="120701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74" name="Rectangle 78"/>
          <p:cNvSpPr/>
          <p:nvPr/>
        </p:nvSpPr>
        <p:spPr>
          <a:xfrm>
            <a:off x="5685609" y="2743316"/>
            <a:ext cx="247048" cy="12352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75" name="Curved Connector 128"/>
          <p:cNvCxnSpPr>
            <a:stCxn id="63" idx="2"/>
            <a:endCxn id="66" idx="3"/>
          </p:cNvCxnSpPr>
          <p:nvPr/>
        </p:nvCxnSpPr>
        <p:spPr bwMode="auto">
          <a:xfrm rot="5400000">
            <a:off x="2153464" y="2452622"/>
            <a:ext cx="848435" cy="1053603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76" name="Curved Connector 128"/>
          <p:cNvCxnSpPr>
            <a:stCxn id="50" idx="2"/>
            <a:endCxn id="63" idx="0"/>
          </p:cNvCxnSpPr>
          <p:nvPr/>
        </p:nvCxnSpPr>
        <p:spPr bwMode="auto">
          <a:xfrm rot="5400000">
            <a:off x="3544171" y="1818354"/>
            <a:ext cx="176463" cy="1055838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77" name="Curved Connector 128"/>
          <p:cNvCxnSpPr>
            <a:stCxn id="67" idx="2"/>
            <a:endCxn id="60" idx="3"/>
          </p:cNvCxnSpPr>
          <p:nvPr/>
        </p:nvCxnSpPr>
        <p:spPr bwMode="auto">
          <a:xfrm rot="5400000">
            <a:off x="2490215" y="3686393"/>
            <a:ext cx="1104307" cy="641855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78" name="Curved Connector 128"/>
          <p:cNvCxnSpPr>
            <a:stCxn id="63" idx="2"/>
            <a:endCxn id="57" idx="0"/>
          </p:cNvCxnSpPr>
          <p:nvPr/>
        </p:nvCxnSpPr>
        <p:spPr bwMode="auto">
          <a:xfrm rot="5400000">
            <a:off x="1772980" y="2898514"/>
            <a:ext cx="1674812" cy="988194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79" name="Curved Connector 128"/>
          <p:cNvCxnSpPr>
            <a:stCxn id="53" idx="2"/>
            <a:endCxn id="64" idx="3"/>
          </p:cNvCxnSpPr>
          <p:nvPr/>
        </p:nvCxnSpPr>
        <p:spPr bwMode="auto">
          <a:xfrm rot="5400000">
            <a:off x="5423856" y="2287864"/>
            <a:ext cx="245637" cy="168346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80" name="Curved Connector 128"/>
          <p:cNvCxnSpPr>
            <a:stCxn id="53" idx="2"/>
            <a:endCxn id="72" idx="3"/>
          </p:cNvCxnSpPr>
          <p:nvPr/>
        </p:nvCxnSpPr>
        <p:spPr bwMode="auto">
          <a:xfrm rot="5400000">
            <a:off x="5048872" y="2804019"/>
            <a:ext cx="1136776" cy="27175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81" name="Curved Connector 128"/>
          <p:cNvCxnSpPr>
            <a:stCxn id="49" idx="2"/>
            <a:endCxn id="67" idx="0"/>
          </p:cNvCxnSpPr>
          <p:nvPr/>
        </p:nvCxnSpPr>
        <p:spPr bwMode="auto">
          <a:xfrm rot="5400000">
            <a:off x="3046456" y="2872045"/>
            <a:ext cx="779262" cy="145582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82" name="Curved Connector 128"/>
          <p:cNvCxnSpPr>
            <a:stCxn id="63" idx="2"/>
            <a:endCxn id="71" idx="3"/>
          </p:cNvCxnSpPr>
          <p:nvPr/>
        </p:nvCxnSpPr>
        <p:spPr bwMode="auto">
          <a:xfrm rot="5400000">
            <a:off x="2663737" y="2354096"/>
            <a:ext cx="239637" cy="641855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83" name="Curved Connector 128"/>
          <p:cNvCxnSpPr>
            <a:stCxn id="65" idx="2"/>
            <a:endCxn id="58" idx="0"/>
          </p:cNvCxnSpPr>
          <p:nvPr/>
        </p:nvCxnSpPr>
        <p:spPr bwMode="auto">
          <a:xfrm rot="5400000">
            <a:off x="2949401" y="2980864"/>
            <a:ext cx="1674812" cy="823495"/>
          </a:xfrm>
          <a:prstGeom prst="curvedConnector3">
            <a:avLst>
              <a:gd name="adj1" fmla="val 50000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84" name="Curved Connector 128"/>
          <p:cNvCxnSpPr>
            <a:stCxn id="51" idx="2"/>
            <a:endCxn id="65" idx="3"/>
          </p:cNvCxnSpPr>
          <p:nvPr/>
        </p:nvCxnSpPr>
        <p:spPr bwMode="auto">
          <a:xfrm rot="5400000" flipH="1">
            <a:off x="4061028" y="2755200"/>
            <a:ext cx="971960" cy="451269"/>
          </a:xfrm>
          <a:prstGeom prst="curvedConnector4">
            <a:avLst>
              <a:gd name="adj1" fmla="val -17640"/>
              <a:gd name="adj2" fmla="val 63686"/>
            </a:avLst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85" name="Curved Connector 128"/>
          <p:cNvCxnSpPr>
            <a:stCxn id="52" idx="2"/>
            <a:endCxn id="73" idx="3"/>
          </p:cNvCxnSpPr>
          <p:nvPr/>
        </p:nvCxnSpPr>
        <p:spPr bwMode="auto">
          <a:xfrm rot="5400000">
            <a:off x="4524070" y="2171868"/>
            <a:ext cx="550036" cy="722382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86" name="Curved Connector 128"/>
          <p:cNvCxnSpPr>
            <a:stCxn id="73" idx="2"/>
            <a:endCxn id="61" idx="3"/>
          </p:cNvCxnSpPr>
          <p:nvPr/>
        </p:nvCxnSpPr>
        <p:spPr bwMode="auto">
          <a:xfrm rot="5400000">
            <a:off x="3055074" y="3299469"/>
            <a:ext cx="1691047" cy="828965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cxnSp>
        <p:nvCxnSpPr>
          <p:cNvPr id="87" name="Curved Connector 128"/>
          <p:cNvCxnSpPr>
            <a:stCxn id="72" idx="2"/>
            <a:endCxn id="62" idx="3"/>
          </p:cNvCxnSpPr>
          <p:nvPr/>
        </p:nvCxnSpPr>
        <p:spPr bwMode="auto">
          <a:xfrm rot="5400000">
            <a:off x="4473396" y="3552016"/>
            <a:ext cx="1113130" cy="901786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88" name="Rectangle 94"/>
          <p:cNvSpPr/>
          <p:nvPr/>
        </p:nvSpPr>
        <p:spPr>
          <a:xfrm>
            <a:off x="4496718" y="3934442"/>
            <a:ext cx="247048" cy="12352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89" name="Curved Connector 128"/>
          <p:cNvCxnSpPr>
            <a:endCxn id="59" idx="3"/>
          </p:cNvCxnSpPr>
          <p:nvPr/>
        </p:nvCxnSpPr>
        <p:spPr bwMode="auto">
          <a:xfrm rot="5400000">
            <a:off x="4134910" y="3055125"/>
            <a:ext cx="1679400" cy="791085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90" name="Rectangle 97"/>
          <p:cNvSpPr/>
          <p:nvPr/>
        </p:nvSpPr>
        <p:spPr>
          <a:xfrm>
            <a:off x="1944228" y="5086579"/>
            <a:ext cx="640080" cy="288036"/>
          </a:xfrm>
          <a:prstGeom prst="rect">
            <a:avLst/>
          </a:prstGeom>
          <a:solidFill>
            <a:srgbClr val="FF0000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900" dirty="0">
                <a:solidFill>
                  <a:schemeClr val="bg1"/>
                </a:solidFill>
                <a:cs typeface="Arial"/>
              </a:rPr>
              <a:t>Red/ Pink</a:t>
            </a:r>
          </a:p>
        </p:txBody>
      </p:sp>
      <p:sp>
        <p:nvSpPr>
          <p:cNvPr id="91" name="Rectangle 99"/>
          <p:cNvSpPr/>
          <p:nvPr/>
        </p:nvSpPr>
        <p:spPr>
          <a:xfrm>
            <a:off x="2206707" y="2455570"/>
            <a:ext cx="247048" cy="12352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sp>
        <p:nvSpPr>
          <p:cNvPr id="92" name="Rectangle 100"/>
          <p:cNvSpPr/>
          <p:nvPr/>
        </p:nvSpPr>
        <p:spPr>
          <a:xfrm>
            <a:off x="2473832" y="3925157"/>
            <a:ext cx="247048" cy="123524"/>
          </a:xfrm>
          <a:prstGeom prst="rect">
            <a:avLst/>
          </a:prstGeom>
          <a:solidFill>
            <a:srgbClr val="99CCFF"/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100" dirty="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93" name="Straight Arrow Connector 101"/>
          <p:cNvCxnSpPr>
            <a:stCxn id="94" idx="1"/>
            <a:endCxn id="45" idx="3"/>
          </p:cNvCxnSpPr>
          <p:nvPr/>
        </p:nvCxnSpPr>
        <p:spPr bwMode="auto">
          <a:xfrm flipH="1" flipV="1">
            <a:off x="4826117" y="1886057"/>
            <a:ext cx="980644" cy="316011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4" name="Rounded Rectangle 5"/>
          <p:cNvSpPr/>
          <p:nvPr/>
        </p:nvSpPr>
        <p:spPr bwMode="auto">
          <a:xfrm>
            <a:off x="5806761" y="1793445"/>
            <a:ext cx="3181520" cy="817245"/>
          </a:xfrm>
          <a:prstGeom prst="roundRect">
            <a:avLst/>
          </a:prstGeom>
          <a:solidFill>
            <a:srgbClr val="ECF4CB"/>
          </a:solidFill>
          <a:ln w="317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ts val="400"/>
              </a:spcBef>
              <a:spcAft>
                <a:spcPts val="4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</a:pPr>
            <a:r>
              <a:rPr lang="en-US" sz="1200" kern="0" dirty="0"/>
              <a:t>A program milestone or event is happening in iteration 1.3 (e.g., a trade show, market release, etc.).</a:t>
            </a:r>
          </a:p>
        </p:txBody>
      </p:sp>
      <p:cxnSp>
        <p:nvCxnSpPr>
          <p:cNvPr id="95" name="Straight Arrow Connector 102"/>
          <p:cNvCxnSpPr>
            <a:stCxn id="99" idx="1"/>
            <a:endCxn id="50" idx="3"/>
          </p:cNvCxnSpPr>
          <p:nvPr/>
        </p:nvCxnSpPr>
        <p:spPr bwMode="auto">
          <a:xfrm flipH="1" flipV="1">
            <a:off x="4283844" y="2196279"/>
            <a:ext cx="1713651" cy="1023609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6" name="Rounded Rectangle 105"/>
          <p:cNvSpPr/>
          <p:nvPr/>
        </p:nvSpPr>
        <p:spPr bwMode="auto">
          <a:xfrm>
            <a:off x="5997495" y="3878004"/>
            <a:ext cx="2990787" cy="1021556"/>
          </a:xfrm>
          <a:prstGeom prst="roundRect">
            <a:avLst/>
          </a:prstGeom>
          <a:solidFill>
            <a:srgbClr val="ECF4CB"/>
          </a:solidFill>
          <a:ln w="317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lvl="0" fontAlgn="base">
              <a:spcBef>
                <a:spcPts val="400"/>
              </a:spcBef>
              <a:spcAft>
                <a:spcPts val="4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</a:pPr>
            <a:r>
              <a:rPr lang="en-US" sz="1200" kern="0" dirty="0"/>
              <a:t>A feature placed in a team’s swim lane with no strings means that it can be completed independently of other teams.</a:t>
            </a:r>
          </a:p>
        </p:txBody>
      </p:sp>
      <p:cxnSp>
        <p:nvCxnSpPr>
          <p:cNvPr id="97" name="Straight Arrow Connector 103"/>
          <p:cNvCxnSpPr>
            <a:stCxn id="96" idx="1"/>
            <a:endCxn id="54" idx="2"/>
          </p:cNvCxnSpPr>
          <p:nvPr/>
        </p:nvCxnSpPr>
        <p:spPr bwMode="auto">
          <a:xfrm flipH="1" flipV="1">
            <a:off x="3701516" y="2858016"/>
            <a:ext cx="2295979" cy="1530766"/>
          </a:xfrm>
          <a:prstGeom prst="straightConnector1">
            <a:avLst/>
          </a:prstGeom>
          <a:solidFill>
            <a:schemeClr val="accent1"/>
          </a:solidFill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98" name="Straight Connector 106"/>
          <p:cNvCxnSpPr/>
          <p:nvPr/>
        </p:nvCxnSpPr>
        <p:spPr bwMode="auto">
          <a:xfrm>
            <a:off x="816142" y="2663882"/>
            <a:ext cx="7453803" cy="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9" name="Rounded Rectangle 104"/>
          <p:cNvSpPr/>
          <p:nvPr/>
        </p:nvSpPr>
        <p:spPr bwMode="auto">
          <a:xfrm>
            <a:off x="5997495" y="2811265"/>
            <a:ext cx="2990787" cy="817245"/>
          </a:xfrm>
          <a:prstGeom prst="roundRect">
            <a:avLst/>
          </a:prstGeom>
          <a:solidFill>
            <a:srgbClr val="ECF4CB"/>
          </a:solidFill>
          <a:ln w="31750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91440" rIns="91440" bIns="91440" numCol="1" rtlCol="0" anchor="t" anchorCtr="0" compatLnSpc="1">
            <a:prstTxWarp prst="textNoShape">
              <a:avLst/>
            </a:prstTxWarp>
            <a:spAutoFit/>
          </a:bodyPr>
          <a:lstStyle/>
          <a:p>
            <a:pPr indent="-228600" fontAlgn="base">
              <a:spcBef>
                <a:spcPts val="400"/>
              </a:spcBef>
              <a:spcAft>
                <a:spcPts val="400"/>
              </a:spcAft>
              <a:buClr>
                <a:schemeClr val="tx1">
                  <a:lumMod val="50000"/>
                  <a:lumOff val="50000"/>
                </a:schemeClr>
              </a:buClr>
              <a:buSzPct val="100000"/>
            </a:pPr>
            <a:r>
              <a:rPr lang="en-US" sz="1200" kern="0" dirty="0"/>
              <a:t>This feature cannot be delivered until multiple teams complete their dependencies.</a:t>
            </a:r>
          </a:p>
        </p:txBody>
      </p:sp>
      <p:cxnSp>
        <p:nvCxnSpPr>
          <p:cNvPr id="100" name="Curved Connector 128"/>
          <p:cNvCxnSpPr>
            <a:stCxn id="45" idx="1"/>
            <a:endCxn id="50" idx="0"/>
          </p:cNvCxnSpPr>
          <p:nvPr/>
        </p:nvCxnSpPr>
        <p:spPr bwMode="auto">
          <a:xfrm rot="10800000" flipV="1">
            <a:off x="4160322" y="1886057"/>
            <a:ext cx="420159" cy="248460"/>
          </a:xfrm>
          <a:prstGeom prst="curvedConnector2">
            <a:avLst/>
          </a:prstGeom>
          <a:solidFill>
            <a:schemeClr val="accent1"/>
          </a:solidFill>
          <a:ln w="9525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cxnSp>
      <p:sp>
        <p:nvSpPr>
          <p:cNvPr id="4" name="矩形 3"/>
          <p:cNvSpPr/>
          <p:nvPr/>
        </p:nvSpPr>
        <p:spPr>
          <a:xfrm>
            <a:off x="6283378" y="402739"/>
            <a:ext cx="2877711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3000" dirty="0">
                <a:latin typeface="黑体" panose="02010609060101010101" pitchFamily="49" charset="-122"/>
                <a:ea typeface="黑体" panose="02010609060101010101" pitchFamily="49" charset="-122"/>
              </a:rPr>
              <a:t>Program Board </a:t>
            </a:r>
            <a:endParaRPr lang="zh-CN" altLang="en-US" sz="3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6834055"/>
      </p:ext>
    </p:extLst>
  </p:cSld>
  <p:clrMapOvr>
    <a:masterClrMapping/>
  </p:clrMapOvr>
  <p:transition>
    <p:strips dir="rd"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48</a:t>
            </a:fld>
            <a:endParaRPr lang="en-US" altLang="zh-CN"/>
          </a:p>
        </p:txBody>
      </p:sp>
      <p:sp>
        <p:nvSpPr>
          <p:cNvPr id="71" name="标题 3"/>
          <p:cNvSpPr txBox="1">
            <a:spLocks/>
          </p:cNvSpPr>
          <p:nvPr/>
        </p:nvSpPr>
        <p:spPr bwMode="auto">
          <a:xfrm>
            <a:off x="2714625" y="142875"/>
            <a:ext cx="597217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/>
              <a:t>规模化敏捷实践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-395601" y="1201216"/>
            <a:ext cx="9144000" cy="301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  <a:noAutofit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lang="en-US" altLang="en-US" sz="2400" b="0" dirty="0" smtClean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5pPr>
            <a:lvl6pPr marL="3429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6pPr>
            <a:lvl7pPr marL="6858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7pPr>
            <a:lvl8pPr marL="10287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8pPr>
            <a:lvl9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400" b="1">
                <a:solidFill>
                  <a:schemeClr val="tx2"/>
                </a:solidFill>
                <a:latin typeface="Arial" charset="0"/>
                <a:cs typeface="Arial" charset="0"/>
              </a:defRPr>
            </a:lvl9pPr>
          </a:lstStyle>
          <a:p>
            <a:pPr algn="ctr"/>
            <a:endParaRPr lang="en-US" b="1" kern="0" dirty="0">
              <a:solidFill>
                <a:schemeClr val="accent1"/>
              </a:solidFill>
            </a:endParaRP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9552" y="13407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15649" y="16423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784" y="1052736"/>
            <a:ext cx="4265240" cy="540924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287649" y="1332861"/>
            <a:ext cx="3244791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   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实施案例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计划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 SYNC</a:t>
            </a: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PI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检视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/>
              <a:t>        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24824960"/>
      </p:ext>
    </p:extLst>
  </p:cSld>
  <p:clrMapOvr>
    <a:masterClrMapping/>
  </p:clrMapOvr>
  <p:transition>
    <p:strips dir="rd"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49</a:t>
            </a:fld>
            <a:endParaRPr lang="en-US" altLang="zh-CN"/>
          </a:p>
        </p:txBody>
      </p:sp>
      <p:sp>
        <p:nvSpPr>
          <p:cNvPr id="71" name="标题 3"/>
          <p:cNvSpPr txBox="1">
            <a:spLocks/>
          </p:cNvSpPr>
          <p:nvPr/>
        </p:nvSpPr>
        <p:spPr bwMode="auto">
          <a:xfrm>
            <a:off x="2714625" y="142875"/>
            <a:ext cx="597217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/>
              <a:t>规模化敏捷实践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9552" y="13407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15649" y="16423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636" y="1124744"/>
            <a:ext cx="5112013" cy="5092962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477047" y="1230037"/>
            <a:ext cx="305539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质量过程审计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质量审计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过程审计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/>
              <a:t>           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49380772"/>
      </p:ext>
    </p:extLst>
  </p:cSld>
  <p:clrMapOvr>
    <a:masterClrMapping/>
  </p:clrMapOvr>
  <p:transition>
    <p:strips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目录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5</a:t>
            </a:fld>
            <a:endParaRPr lang="en-US" altLang="zh-CN"/>
          </a:p>
        </p:txBody>
      </p:sp>
      <p:grpSp>
        <p:nvGrpSpPr>
          <p:cNvPr id="11" name="组合 10"/>
          <p:cNvGrpSpPr/>
          <p:nvPr/>
        </p:nvGrpSpPr>
        <p:grpSpPr>
          <a:xfrm>
            <a:off x="705907" y="1977380"/>
            <a:ext cx="6499877" cy="3939540"/>
            <a:chOff x="2081265" y="1433690"/>
            <a:chExt cx="6499877" cy="3939540"/>
          </a:xfrm>
        </p:grpSpPr>
        <p:sp>
          <p:nvSpPr>
            <p:cNvPr id="12" name="文本框 9"/>
            <p:cNvSpPr txBox="1"/>
            <p:nvPr/>
          </p:nvSpPr>
          <p:spPr>
            <a:xfrm>
              <a:off x="2987944" y="1607275"/>
              <a:ext cx="52341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8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CMMI</a:t>
              </a:r>
              <a:r>
                <a:rPr lang="zh-CN" altLang="en-US" sz="2800" b="1" dirty="0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概念及过程模型优化思路</a:t>
              </a:r>
            </a:p>
          </p:txBody>
        </p:sp>
        <p:sp>
          <p:nvSpPr>
            <p:cNvPr id="13" name="文本框 10"/>
            <p:cNvSpPr txBox="1"/>
            <p:nvPr/>
          </p:nvSpPr>
          <p:spPr>
            <a:xfrm>
              <a:off x="2987944" y="2396580"/>
              <a:ext cx="559319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800" b="1">
                  <a:solidFill>
                    <a:schemeClr val="bg1">
                      <a:lumMod val="6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r>
                <a:rPr lang="zh-CN" altLang="en-US" dirty="0">
                  <a:solidFill>
                    <a:srgbClr val="00B0F0"/>
                  </a:solidFill>
                </a:rPr>
                <a:t>基于</a:t>
              </a:r>
              <a:r>
                <a:rPr lang="en-US" altLang="zh-CN" dirty="0">
                  <a:solidFill>
                    <a:srgbClr val="00B0F0"/>
                  </a:solidFill>
                </a:rPr>
                <a:t>CMMI</a:t>
              </a:r>
              <a:r>
                <a:rPr lang="zh-CN" altLang="en-US" dirty="0">
                  <a:solidFill>
                    <a:srgbClr val="00B0F0"/>
                  </a:solidFill>
                </a:rPr>
                <a:t>的轻量级监管体系文件</a:t>
              </a:r>
            </a:p>
          </p:txBody>
        </p:sp>
        <p:sp>
          <p:nvSpPr>
            <p:cNvPr id="14" name="文本框 12"/>
            <p:cNvSpPr txBox="1">
              <a:spLocks noChangeArrowheads="1"/>
            </p:cNvSpPr>
            <p:nvPr/>
          </p:nvSpPr>
          <p:spPr bwMode="auto">
            <a:xfrm>
              <a:off x="2081265" y="1433690"/>
              <a:ext cx="504056" cy="393954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  <a:ea typeface="SimSun" pitchFamily="2" charset="-122"/>
                </a:defRPr>
              </a:lvl9pPr>
            </a:lstStyle>
            <a:p>
              <a:pPr eaLnBrk="1" fontAlgn="auto" hangingPunct="1">
                <a:spcBef>
                  <a:spcPct val="50000"/>
                </a:spcBef>
                <a:spcAft>
                  <a:spcPts val="0"/>
                </a:spcAft>
                <a:defRPr/>
              </a:pPr>
              <a:r>
                <a:rPr kumimoji="1" lang="en-US" altLang="zh-CN" sz="5000" b="1" i="1" kern="0" dirty="0">
                  <a:solidFill>
                    <a:schemeClr val="bg1">
                      <a:lumMod val="75000"/>
                    </a:schemeClr>
                  </a:solidFill>
                  <a:ea typeface="华文细黑" pitchFamily="2" charset="-122"/>
                </a:rPr>
                <a:t>1</a:t>
              </a:r>
              <a:r>
                <a:rPr kumimoji="1" lang="en-US" altLang="zh-CN" sz="5000" b="1" i="1" kern="0" dirty="0">
                  <a:solidFill>
                    <a:srgbClr val="00B0F0"/>
                  </a:solidFill>
                  <a:ea typeface="华文细黑" pitchFamily="2" charset="-122"/>
                </a:rPr>
                <a:t>2</a:t>
              </a:r>
              <a:r>
                <a:rPr kumimoji="1" lang="en-US" altLang="zh-CN" sz="5000" b="1" i="1" kern="0" dirty="0">
                  <a:solidFill>
                    <a:schemeClr val="bg1">
                      <a:lumMod val="75000"/>
                    </a:schemeClr>
                  </a:solidFill>
                  <a:ea typeface="华文细黑" pitchFamily="2" charset="-122"/>
                </a:rPr>
                <a:t>345</a:t>
              </a:r>
            </a:p>
          </p:txBody>
        </p:sp>
      </p:grpSp>
      <p:sp>
        <p:nvSpPr>
          <p:cNvPr id="16" name="文本框 10"/>
          <p:cNvSpPr txBox="1"/>
          <p:nvPr/>
        </p:nvSpPr>
        <p:spPr>
          <a:xfrm>
            <a:off x="1651601" y="368554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敏捷过程体系</a:t>
            </a:r>
          </a:p>
        </p:txBody>
      </p:sp>
      <p:sp>
        <p:nvSpPr>
          <p:cNvPr id="9" name="文本框 10"/>
          <p:cNvSpPr txBox="1"/>
          <p:nvPr/>
        </p:nvSpPr>
        <p:spPr>
          <a:xfrm>
            <a:off x="1651601" y="4417948"/>
            <a:ext cx="28745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规模化敏捷</a:t>
            </a:r>
            <a:r>
              <a:rPr lang="en-US" altLang="zh-CN" dirty="0" err="1"/>
              <a:t>SAFe</a:t>
            </a:r>
            <a:endParaRPr lang="zh-CN" altLang="en-US" dirty="0"/>
          </a:p>
        </p:txBody>
      </p:sp>
      <p:sp>
        <p:nvSpPr>
          <p:cNvPr id="10" name="文本框 10"/>
          <p:cNvSpPr txBox="1"/>
          <p:nvPr/>
        </p:nvSpPr>
        <p:spPr>
          <a:xfrm>
            <a:off x="1654928" y="5138028"/>
            <a:ext cx="46018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2800" b="1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万维规模化敏捷</a:t>
            </a:r>
            <a:r>
              <a:rPr lang="en-US" altLang="zh-CN" dirty="0"/>
              <a:t>WSA/WLA</a:t>
            </a:r>
          </a:p>
        </p:txBody>
      </p:sp>
    </p:spTree>
    <p:extLst>
      <p:ext uri="{BB962C8B-B14F-4D97-AF65-F5344CB8AC3E}">
        <p14:creationId xmlns:p14="http://schemas.microsoft.com/office/powerpoint/2010/main" val="1287825439"/>
      </p:ext>
    </p:extLst>
  </p:cSld>
  <p:clrMapOvr>
    <a:masterClrMapping/>
  </p:clrMapOvr>
  <p:transition>
    <p:strips dir="rd"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50</a:t>
            </a:fld>
            <a:endParaRPr lang="en-US" altLang="zh-CN"/>
          </a:p>
        </p:txBody>
      </p:sp>
      <p:sp>
        <p:nvSpPr>
          <p:cNvPr id="71" name="标题 3"/>
          <p:cNvSpPr txBox="1">
            <a:spLocks/>
          </p:cNvSpPr>
          <p:nvPr/>
        </p:nvSpPr>
        <p:spPr bwMode="auto">
          <a:xfrm>
            <a:off x="2714625" y="142875"/>
            <a:ext cx="597217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/>
              <a:t>规模化敏捷实践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9552" y="13407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15649" y="16423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4278998" y="4152980"/>
            <a:ext cx="4017107" cy="21185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dirty="0"/>
          </a:p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培训及辅导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CMMI4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高成熟度培训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量化管理数据分析及辅导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dirty="0"/>
              <a:t>            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980728"/>
            <a:ext cx="3791145" cy="52580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2665" y="980729"/>
            <a:ext cx="4489775" cy="3172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083344"/>
      </p:ext>
    </p:extLst>
  </p:cSld>
  <p:clrMapOvr>
    <a:masterClrMapping/>
  </p:clrMapOvr>
  <p:transition>
    <p:strips dir="rd"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51</a:t>
            </a:fld>
            <a:endParaRPr lang="en-US" altLang="zh-CN"/>
          </a:p>
        </p:txBody>
      </p:sp>
      <p:sp>
        <p:nvSpPr>
          <p:cNvPr id="71" name="标题 3"/>
          <p:cNvSpPr txBox="1">
            <a:spLocks/>
          </p:cNvSpPr>
          <p:nvPr/>
        </p:nvSpPr>
        <p:spPr bwMode="auto">
          <a:xfrm>
            <a:off x="2714625" y="142875"/>
            <a:ext cx="597217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/>
              <a:t>规模化敏捷实践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9552" y="13407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15649" y="16423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23528" y="5360920"/>
            <a:ext cx="4017107" cy="11514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u"/>
            </a:pPr>
            <a:r>
              <a:rPr lang="en-US" altLang="zh-CN" dirty="0"/>
              <a:t>   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体系编制及发布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体系编制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742950" lvl="1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体系发布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5256" y="969047"/>
            <a:ext cx="3753043" cy="553840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3528" y="944435"/>
            <a:ext cx="4553184" cy="4222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1607624"/>
      </p:ext>
    </p:extLst>
  </p:cSld>
  <p:clrMapOvr>
    <a:masterClrMapping/>
  </p:clrMapOvr>
  <p:transition>
    <p:strips dir="rd"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52</a:t>
            </a:fld>
            <a:endParaRPr lang="en-US" altLang="zh-CN"/>
          </a:p>
        </p:txBody>
      </p:sp>
      <p:sp>
        <p:nvSpPr>
          <p:cNvPr id="71" name="标题 3"/>
          <p:cNvSpPr txBox="1">
            <a:spLocks/>
          </p:cNvSpPr>
          <p:nvPr/>
        </p:nvSpPr>
        <p:spPr bwMode="auto">
          <a:xfrm>
            <a:off x="2714625" y="142875"/>
            <a:ext cx="597217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/>
              <a:t>规模化敏捷实践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9552" y="13407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15649" y="16423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3" y="1124744"/>
            <a:ext cx="8972701" cy="5688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7243920"/>
      </p:ext>
    </p:extLst>
  </p:cSld>
  <p:clrMapOvr>
    <a:masterClrMapping/>
  </p:clrMapOvr>
  <p:transition>
    <p:strips dir="rd"/>
  </p:transition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>
          <a:xfrm>
            <a:off x="3438525" y="7096323"/>
            <a:ext cx="2133600" cy="365125"/>
          </a:xfrm>
        </p:spPr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53</a:t>
            </a:fld>
            <a:endParaRPr lang="en-US" altLang="zh-CN"/>
          </a:p>
        </p:txBody>
      </p:sp>
      <p:sp>
        <p:nvSpPr>
          <p:cNvPr id="71" name="标题 3"/>
          <p:cNvSpPr txBox="1">
            <a:spLocks/>
          </p:cNvSpPr>
          <p:nvPr/>
        </p:nvSpPr>
        <p:spPr bwMode="auto">
          <a:xfrm>
            <a:off x="2714625" y="142875"/>
            <a:ext cx="5972175" cy="7254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 kern="1200">
                <a:solidFill>
                  <a:schemeClr val="tx1"/>
                </a:solidFill>
                <a:latin typeface="黑体" pitchFamily="2" charset="-122"/>
                <a:ea typeface="黑体" pitchFamily="2" charset="-122"/>
                <a:cs typeface="+mj-cs"/>
              </a:defRPr>
            </a:lvl1pPr>
            <a:lvl2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2pPr>
            <a:lvl3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3pPr>
            <a:lvl4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4pPr>
            <a:lvl5pPr algn="r" rtl="0" eaLnBrk="0" fontAlgn="base" hangingPunct="0">
              <a:spcBef>
                <a:spcPct val="0"/>
              </a:spcBef>
              <a:spcAft>
                <a:spcPct val="0"/>
              </a:spcAft>
              <a:defRPr sz="3000" b="1">
                <a:solidFill>
                  <a:schemeClr val="tx1"/>
                </a:solidFill>
                <a:latin typeface="黑体" pitchFamily="2" charset="-122"/>
                <a:ea typeface="黑体" pitchFamily="2" charset="-122"/>
              </a:defRPr>
            </a:lvl5pPr>
            <a:lvl6pPr marL="4572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6pPr>
            <a:lvl7pPr marL="9144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7pPr>
            <a:lvl8pPr marL="13716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8pPr>
            <a:lvl9pPr marL="1828800" algn="r" rtl="0" eaLnBrk="1" fontAlgn="base" hangingPunct="1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</a:defRPr>
            </a:lvl9pPr>
          </a:lstStyle>
          <a:p>
            <a:r>
              <a:rPr lang="zh-CN" altLang="en-US" dirty="0"/>
              <a:t>规模化敏捷实践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39552" y="134076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15649" y="164239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756227" y="1145211"/>
            <a:ext cx="2250892" cy="19851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    </a:t>
            </a:r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演讲大赛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万维规模化敏捷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WSA5.0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我身边的工匠精神 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060046"/>
            <a:ext cx="3672408" cy="266134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488" y="3883233"/>
            <a:ext cx="4556528" cy="2141826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05802" y="980728"/>
            <a:ext cx="2849814" cy="260058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76056" y="3910561"/>
            <a:ext cx="3744416" cy="2070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858744"/>
      </p:ext>
    </p:extLst>
  </p:cSld>
  <p:clrMapOvr>
    <a:masterClrMapping/>
  </p:clrMapOvr>
  <p:transition>
    <p:strips dir="rd"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7704" y="142875"/>
            <a:ext cx="7236295" cy="725488"/>
          </a:xfrm>
        </p:spPr>
        <p:txBody>
          <a:bodyPr/>
          <a:lstStyle/>
          <a:p>
            <a:r>
              <a:rPr lang="zh-CN" altLang="en-US" sz="2800" dirty="0"/>
              <a:t>过程改进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54</a:t>
            </a:fld>
            <a:endParaRPr lang="en-US" altLang="zh-CN"/>
          </a:p>
        </p:txBody>
      </p:sp>
      <p:sp>
        <p:nvSpPr>
          <p:cNvPr id="7" name="TextBox 6"/>
          <p:cNvSpPr txBox="1"/>
          <p:nvPr/>
        </p:nvSpPr>
        <p:spPr>
          <a:xfrm>
            <a:off x="467544" y="931891"/>
            <a:ext cx="8424936" cy="58323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一、过程改进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2006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-2007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年：建立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CMMI3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级目标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2008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年：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2008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10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月通过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CMMI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软件成熟度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级评估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2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解决软件开发项目规范性、需求、质量及交付问题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    </a:t>
            </a:r>
          </a:p>
          <a:p>
            <a:pPr eaLnBrk="1" hangingPunct="1">
              <a:lnSpc>
                <a:spcPct val="150000"/>
              </a:lnSpc>
              <a:defRPr/>
            </a:pP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    2011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年：</a:t>
            </a:r>
            <a:r>
              <a:rPr lang="zh-CN" altLang="en-US" sz="1200" dirty="0">
                <a:ea typeface="微软雅黑" panose="020B0503020204020204" pitchFamily="34" charset="-122"/>
                <a:sym typeface="Arial" panose="020B0604020202020204" pitchFamily="34" charset="0"/>
              </a:rPr>
              <a:t>发布</a:t>
            </a:r>
            <a:r>
              <a:rPr lang="en-US" altLang="zh-CN" sz="1200" dirty="0">
                <a:ea typeface="微软雅黑" panose="020B0503020204020204" pitchFamily="34" charset="-122"/>
                <a:sym typeface="Arial" panose="020B0604020202020204" pitchFamily="34" charset="0"/>
              </a:rPr>
              <a:t>《</a:t>
            </a:r>
            <a:r>
              <a:rPr lang="zh-CN" altLang="en-US" sz="1200" dirty="0">
                <a:ea typeface="微软雅黑" panose="020B0503020204020204" pitchFamily="34" charset="-122"/>
                <a:sym typeface="Arial" panose="020B0604020202020204" pitchFamily="34" charset="0"/>
              </a:rPr>
              <a:t>甘肃万维软件过程体系文件</a:t>
            </a:r>
            <a:r>
              <a:rPr lang="en-US" altLang="zh-CN" sz="1200" dirty="0">
                <a:ea typeface="微软雅黑" panose="020B0503020204020204" pitchFamily="34" charset="-122"/>
                <a:sym typeface="Arial" panose="020B0604020202020204" pitchFamily="34" charset="0"/>
              </a:rPr>
              <a:t>》 V4.2</a:t>
            </a:r>
            <a:r>
              <a:rPr lang="zh-CN" altLang="en-US" sz="1200" dirty="0">
                <a:ea typeface="微软雅黑" panose="020B0503020204020204" pitchFamily="34" charset="-122"/>
                <a:sym typeface="Arial" panose="020B0604020202020204" pitchFamily="34" charset="0"/>
              </a:rPr>
              <a:t>版、</a:t>
            </a:r>
            <a:r>
              <a:rPr lang="en-US" altLang="zh-CN" sz="1200" dirty="0">
                <a:ea typeface="微软雅黑" panose="020B0503020204020204" pitchFamily="34" charset="-122"/>
                <a:sym typeface="Arial" panose="020B0604020202020204" pitchFamily="34" charset="0"/>
              </a:rPr>
              <a:t> V4.3</a:t>
            </a:r>
            <a:r>
              <a:rPr lang="zh-CN" altLang="en-US" sz="1200" dirty="0">
                <a:ea typeface="微软雅黑" panose="020B0503020204020204" pitchFamily="34" charset="-122"/>
                <a:sym typeface="Arial" panose="020B0604020202020204" pitchFamily="34" charset="0"/>
              </a:rPr>
              <a:t>版</a:t>
            </a:r>
            <a:r>
              <a:rPr lang="en-US" altLang="zh-CN" sz="1200" dirty="0">
                <a:ea typeface="微软雅黑" panose="020B0503020204020204" pitchFamily="34" charset="-122"/>
                <a:sym typeface="Arial" panose="020B0604020202020204" pitchFamily="34" charset="0"/>
              </a:rPr>
              <a:t>【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建立产品开发模式、解决产品开发管控问题</a:t>
            </a:r>
            <a:r>
              <a:rPr lang="en-US" altLang="zh-CN" sz="1200" b="1" dirty="0">
                <a:latin typeface="微软雅黑" pitchFamily="34" charset="-122"/>
                <a:ea typeface="微软雅黑" pitchFamily="34" charset="-122"/>
              </a:rPr>
              <a:t>】</a:t>
            </a:r>
            <a:endParaRPr lang="en-US" altLang="zh-CN" sz="1200" dirty="0">
              <a:solidFill>
                <a:srgbClr val="646464"/>
              </a:solidFill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    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2011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17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日首次通过</a:t>
            </a:r>
            <a:r>
              <a:rPr lang="en-US" altLang="zh-CN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CMMI3</a:t>
            </a:r>
            <a:r>
              <a:rPr lang="zh-CN" altLang="en-US" sz="1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级复评</a:t>
            </a:r>
            <a:endParaRPr lang="en-US" altLang="zh-CN" sz="1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  <a:defRPr/>
            </a:pP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     2012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年：  敏捷导入、试点及推广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  <a:sym typeface="Arial" panose="020B0604020202020204" pitchFamily="34" charset="0"/>
              </a:rPr>
              <a:t>引入敏捷开发模式、快速交付，快速响应需求变化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r>
              <a:rPr lang="en-US" altLang="zh-CN" sz="1200" b="1" dirty="0">
                <a:latin typeface="微软雅黑" pitchFamily="34" charset="-122"/>
                <a:ea typeface="微软雅黑" pitchFamily="34" charset="-122"/>
              </a:rPr>
              <a:t>     </a:t>
            </a:r>
          </a:p>
          <a:p>
            <a:r>
              <a:rPr lang="en-US" altLang="zh-CN" sz="1200" b="1" dirty="0">
                <a:latin typeface="微软雅黑" pitchFamily="34" charset="-122"/>
                <a:ea typeface="微软雅黑" pitchFamily="34" charset="-122"/>
              </a:rPr>
              <a:t>     2013</a:t>
            </a: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年：通过周报突出问题反馈机制，跟踪改进</a:t>
            </a:r>
            <a:r>
              <a:rPr lang="en-US" altLang="zh-CN" sz="1200" b="1" dirty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发布</a:t>
            </a:r>
            <a:r>
              <a:rPr lang="en-US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轻量级监管</a:t>
            </a:r>
            <a:r>
              <a:rPr lang="en-US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》V1.0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版</a:t>
            </a:r>
            <a:r>
              <a:rPr lang="en-US" altLang="zh-CN" sz="1200" b="1" dirty="0"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r>
              <a:rPr lang="en-US" altLang="zh-CN" sz="1200" b="1" dirty="0">
                <a:latin typeface="微软雅黑" pitchFamily="34" charset="-122"/>
                <a:ea typeface="微软雅黑" pitchFamily="34" charset="-122"/>
              </a:rPr>
              <a:t>     </a:t>
            </a:r>
          </a:p>
          <a:p>
            <a:r>
              <a:rPr lang="en-US" altLang="zh-CN" sz="1200" b="1" dirty="0">
                <a:latin typeface="微软雅黑" pitchFamily="34" charset="-122"/>
                <a:ea typeface="微软雅黑" pitchFamily="34" charset="-122"/>
              </a:rPr>
              <a:t>     2014</a:t>
            </a: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年：建立敏捷改进</a:t>
            </a:r>
            <a:r>
              <a:rPr lang="en-US" altLang="zh-CN" sz="1200" b="1" dirty="0">
                <a:latin typeface="微软雅黑" pitchFamily="34" charset="-122"/>
                <a:ea typeface="微软雅黑" pitchFamily="34" charset="-122"/>
              </a:rPr>
              <a:t>backlog</a:t>
            </a: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，各部门认领任务，持续跟踪改进</a:t>
            </a:r>
            <a:r>
              <a:rPr lang="en-US" altLang="zh-CN" sz="1200" b="1" dirty="0">
                <a:latin typeface="微软雅黑" pitchFamily="34" charset="-122"/>
                <a:ea typeface="微软雅黑" pitchFamily="34" charset="-122"/>
              </a:rPr>
              <a:t>【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发布</a:t>
            </a:r>
            <a:r>
              <a:rPr lang="en-US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基于</a:t>
            </a:r>
            <a:r>
              <a:rPr lang="en-US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CMMI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的轻量级监管</a:t>
            </a:r>
            <a:r>
              <a:rPr lang="en-US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》V1.1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版</a:t>
            </a:r>
            <a:r>
              <a:rPr lang="en-US" altLang="zh-CN" sz="1200" b="1" dirty="0">
                <a:latin typeface="微软雅黑" pitchFamily="34" charset="-122"/>
                <a:ea typeface="微软雅黑" pitchFamily="34" charset="-122"/>
              </a:rPr>
              <a:t>】</a:t>
            </a:r>
          </a:p>
          <a:p>
            <a:endParaRPr lang="en-US" altLang="zh-CN" sz="1200" b="1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b="1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b="1" dirty="0">
                <a:latin typeface="微软雅黑" pitchFamily="34" charset="-122"/>
                <a:ea typeface="微软雅黑" pitchFamily="34" charset="-122"/>
              </a:rPr>
              <a:t>     2015</a:t>
            </a:r>
            <a:r>
              <a:rPr lang="zh-CN" altLang="en-US" sz="1200" b="1" dirty="0">
                <a:latin typeface="微软雅黑" pitchFamily="34" charset="-122"/>
                <a:ea typeface="微软雅黑" pitchFamily="34" charset="-122"/>
              </a:rPr>
              <a:t>年：建立过程成熟度，包括敏捷成熟度和质量成熟度帮助团队能力提升</a:t>
            </a:r>
            <a:endParaRPr lang="en-US" altLang="zh-CN" sz="1200" b="1" dirty="0">
              <a:latin typeface="微软雅黑" pitchFamily="34" charset="-122"/>
              <a:ea typeface="微软雅黑" pitchFamily="34" charset="-122"/>
            </a:endParaRPr>
          </a:p>
          <a:p>
            <a:pPr marL="0" lvl="1" eaLnBrk="1" hangingPunct="1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646464"/>
                </a:solidFill>
                <a:ea typeface="微软雅黑" panose="020B0503020204020204" pitchFamily="34" charset="-122"/>
              </a:rPr>
              <a:t>                     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发布</a:t>
            </a:r>
            <a:r>
              <a:rPr lang="en-US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《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敏捷过程体系文件</a:t>
            </a:r>
            <a:r>
              <a:rPr lang="en-US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V1.2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版</a:t>
            </a:r>
            <a:r>
              <a:rPr lang="en-US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；</a:t>
            </a:r>
            <a:r>
              <a:rPr lang="en-US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2015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3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13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日，再次通过</a:t>
            </a:r>
            <a:r>
              <a:rPr lang="en-US" altLang="zh-CN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CMMI3</a:t>
            </a:r>
            <a:r>
              <a:rPr lang="zh-CN" altLang="en-US" sz="1400" b="1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级正式复评。</a:t>
            </a:r>
            <a:endParaRPr lang="en-US" altLang="zh-CN" sz="1400" b="1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b="1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     2016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年：以万维研究院论坛为平台，进行经验总结、分享及交流，进行持续改进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     2017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年：引入规模化敏捷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SAFe4.0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框架落地各部门并推广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     2018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年：建立万维规模化敏捷开发体系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WSA5.0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并进行升级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WSA5.1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，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 2018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年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6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月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CMMI4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正式通过评估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2018-2019 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：启动</a:t>
            </a:r>
            <a:r>
              <a:rPr lang="en-US" altLang="zh-CN" sz="1200" dirty="0">
                <a:latin typeface="微软雅黑" pitchFamily="34" charset="-122"/>
                <a:ea typeface="微软雅黑" pitchFamily="34" charset="-122"/>
              </a:rPr>
              <a:t>CMMI5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级工作</a:t>
            </a:r>
            <a:endParaRPr lang="en-US" altLang="zh-CN" sz="12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二、持续改进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dirty="0">
                <a:latin typeface="微软雅黑" pitchFamily="34" charset="-122"/>
                <a:ea typeface="微软雅黑" pitchFamily="34" charset="-122"/>
              </a:rPr>
              <a:t>         </a:t>
            </a:r>
            <a:r>
              <a:rPr lang="zh-CN" altLang="en-US" sz="1200" dirty="0">
                <a:latin typeface="微软雅黑" pitchFamily="34" charset="-122"/>
                <a:ea typeface="微软雅黑" pitchFamily="34" charset="-122"/>
              </a:rPr>
              <a:t>适应公司战略转型，以业务价值为导向，不断优化过程并进行持续改进（过程改进永远在</a:t>
            </a:r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路上</a:t>
            </a:r>
            <a:r>
              <a:rPr lang="zh-CN" altLang="en-US" sz="1400" dirty="0">
                <a:latin typeface="微软雅黑" pitchFamily="34" charset="-122"/>
                <a:ea typeface="微软雅黑" pitchFamily="34" charset="-122"/>
              </a:rPr>
              <a:t>）</a:t>
            </a:r>
            <a:endParaRPr lang="en-US" altLang="zh-CN" sz="1400" dirty="0">
              <a:latin typeface="微软雅黑" pitchFamily="34" charset="-122"/>
              <a:ea typeface="微软雅黑" pitchFamily="34" charset="-122"/>
            </a:endParaRPr>
          </a:p>
          <a:p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36090732"/>
      </p:ext>
    </p:extLst>
  </p:cSld>
  <p:clrMapOvr>
    <a:masterClrMapping/>
  </p:clrMapOvr>
  <p:transition>
    <p:strips dir="rd"/>
  </p:transition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07704" y="142875"/>
            <a:ext cx="7236295" cy="725488"/>
          </a:xfrm>
        </p:spPr>
        <p:txBody>
          <a:bodyPr/>
          <a:lstStyle/>
          <a:p>
            <a:r>
              <a:rPr lang="zh-CN" altLang="en-US" sz="2800" dirty="0"/>
              <a:t>学习资料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55</a:t>
            </a:fld>
            <a:endParaRPr lang="en-US" altLang="zh-CN"/>
          </a:p>
        </p:txBody>
      </p:sp>
      <p:sp>
        <p:nvSpPr>
          <p:cNvPr id="7" name="TextBox 6"/>
          <p:cNvSpPr txBox="1"/>
          <p:nvPr/>
        </p:nvSpPr>
        <p:spPr>
          <a:xfrm>
            <a:off x="395536" y="1150143"/>
            <a:ext cx="8424936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一、万维论坛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b="1" dirty="0">
                <a:latin typeface="微软雅黑" pitchFamily="34" charset="-122"/>
                <a:ea typeface="微软雅黑" pitchFamily="34" charset="-122"/>
              </a:rPr>
              <a:t>     </a:t>
            </a:r>
          </a:p>
          <a:p>
            <a:pPr marL="742950" lvl="1" indent="-285750">
              <a:buFont typeface="Wingdings" panose="05000000000000000000" pitchFamily="2" charset="2"/>
              <a:buChar char="u"/>
            </a:pPr>
            <a:r>
              <a:rPr lang="en-US" altLang="zh-CN" sz="1600" b="1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万维论坛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-CMMI/SCRUM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版块提供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u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制度流程（项目及产品相关制度、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CMMI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以及敏捷流程）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经验分享（团队内以及团队间经验分享案例）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最佳实践（最佳实践案例，包括敏捷估算、数据库调优等）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过程改进（过程执行中站会等关键活动改进）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lvl="1"/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lvl="1"/>
            <a:r>
              <a:rPr lang="zh-CN" altLang="en-US" sz="16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欢迎大家查阅，欢迎大家发表过程相关的帖子，以正能量传递信息</a:t>
            </a:r>
            <a:endParaRPr lang="en-US" altLang="zh-CN" sz="1600" dirty="0">
              <a:solidFill>
                <a:srgbClr val="FF0000"/>
              </a:solidFill>
              <a:latin typeface="微软雅黑" pitchFamily="34" charset="-122"/>
              <a:ea typeface="微软雅黑" pitchFamily="34" charset="-122"/>
            </a:endParaRPr>
          </a:p>
          <a:p>
            <a:pPr marL="285750" indent="-285750">
              <a:buFont typeface="Wingdings" panose="05000000000000000000" pitchFamily="2" charset="2"/>
              <a:buChar char="u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zh-CN" altLang="en-US" dirty="0">
                <a:latin typeface="微软雅黑" pitchFamily="34" charset="-122"/>
                <a:ea typeface="微软雅黑" pitchFamily="34" charset="-122"/>
              </a:rPr>
              <a:t>二、软件事业部群</a:t>
            </a:r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endParaRPr lang="en-US" altLang="zh-CN" dirty="0">
              <a:latin typeface="微软雅黑" pitchFamily="34" charset="-122"/>
              <a:ea typeface="微软雅黑" pitchFamily="34" charset="-122"/>
            </a:endParaRPr>
          </a:p>
          <a:p>
            <a:pPr marL="742950" lvl="1" indent="-285750">
              <a:buFont typeface="Wingdings" panose="05000000000000000000" pitchFamily="2" charset="2"/>
              <a:buChar char="u"/>
            </a:pP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软件事业部群</a:t>
            </a:r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-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群文件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过程资料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pPr marL="1200150" lvl="2" indent="-285750">
              <a:buFont typeface="Wingdings" panose="05000000000000000000" pitchFamily="2" charset="2"/>
              <a:buChar char="Ø"/>
            </a:pP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质量资料</a:t>
            </a:r>
            <a:endParaRPr lang="en-US" altLang="zh-CN" sz="1600" dirty="0">
              <a:latin typeface="微软雅黑" pitchFamily="34" charset="-122"/>
              <a:ea typeface="微软雅黑" pitchFamily="34" charset="-122"/>
            </a:endParaRPr>
          </a:p>
          <a:p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    </a:t>
            </a:r>
            <a:endParaRPr lang="zh-CN" altLang="en-US" sz="16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32034" y="4626026"/>
            <a:ext cx="1739217" cy="1607363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1251" y="4626026"/>
            <a:ext cx="1584176" cy="5718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21473" y="4603301"/>
            <a:ext cx="2054983" cy="1740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061288"/>
      </p:ext>
    </p:extLst>
  </p:cSld>
  <p:clrMapOvr>
    <a:masterClrMapping/>
  </p:clrMapOvr>
  <p:transition>
    <p:strips dir="rd"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251520" y="1628800"/>
            <a:ext cx="4392488" cy="1428759"/>
          </a:xfr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indent="-342900" algn="ctr">
              <a:lnSpc>
                <a:spcPct val="120000"/>
              </a:lnSpc>
              <a:spcBef>
                <a:spcPct val="50000"/>
              </a:spcBef>
              <a:defRPr/>
            </a:pPr>
            <a:r>
              <a:rPr lang="en-US" altLang="zh-CN" sz="5400" dirty="0">
                <a:ln w="9000" cmpd="sng">
                  <a:solidFill>
                    <a:schemeClr val="accent4">
                      <a:shade val="50000"/>
                      <a:satMod val="12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4">
                        <a:shade val="20000"/>
                        <a:satMod val="245000"/>
                      </a:schemeClr>
                    </a:gs>
                    <a:gs pos="43000">
                      <a:schemeClr val="accent4">
                        <a:satMod val="255000"/>
                      </a:schemeClr>
                    </a:gs>
                    <a:gs pos="48000">
                      <a:schemeClr val="accent4">
                        <a:shade val="85000"/>
                        <a:satMod val="255000"/>
                      </a:schemeClr>
                    </a:gs>
                    <a:gs pos="100000">
                      <a:schemeClr val="accent4">
                        <a:shade val="20000"/>
                        <a:satMod val="245000"/>
                      </a:schemeClr>
                    </a:gs>
                  </a:gsLst>
                  <a:lin ang="5400000"/>
                </a:gradFill>
                <a:effectLst>
                  <a:reflection blurRad="12700" stA="28000" endPos="45000" dist="1000" dir="5400000" sy="-100000" algn="bl" rotWithShape="0"/>
                </a:effectLst>
                <a:latin typeface="+mn-lt"/>
                <a:ea typeface="+mn-ea"/>
                <a:cs typeface="+mn-cs"/>
              </a:rPr>
              <a:t>Q&amp;A</a:t>
            </a:r>
            <a:endParaRPr lang="zh-CN" altLang="en-US" sz="5400" dirty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96D1AE62-FB03-4DDC-94E8-83B90F95788F}" type="slidenum">
              <a:rPr lang="en-US" altLang="zh-CN" smtClean="0"/>
              <a:pPr>
                <a:defRPr/>
              </a:pPr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22247432"/>
      </p:ext>
    </p:extLst>
  </p:cSld>
  <p:clrMapOvr>
    <a:masterClrMapping/>
  </p:clrMapOvr>
  <p:transition advTm="1182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基于</a:t>
            </a:r>
            <a:r>
              <a:rPr lang="en-US" altLang="zh-CN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CMMI</a:t>
            </a:r>
            <a:r>
              <a:rPr lang="zh-CN" alt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的轻量级监管流程</a:t>
            </a:r>
            <a:endParaRPr lang="en-US" altLang="zh-CN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sp>
        <p:nvSpPr>
          <p:cNvPr id="58" name="矩形 57"/>
          <p:cNvSpPr/>
          <p:nvPr/>
        </p:nvSpPr>
        <p:spPr>
          <a:xfrm>
            <a:off x="597647" y="1045887"/>
            <a:ext cx="1001059" cy="403407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400" kern="0" dirty="0">
                <a:solidFill>
                  <a:srgbClr val="FFFFFF"/>
                </a:solidFill>
                <a:latin typeface="Calibri"/>
                <a:ea typeface="微软雅黑"/>
              </a:rPr>
              <a:t>规划</a:t>
            </a:r>
            <a:r>
              <a:rPr kumimoji="1" lang="en-US" altLang="zh-CN" sz="1400" kern="0" dirty="0">
                <a:solidFill>
                  <a:srgbClr val="FFFFFF"/>
                </a:solidFill>
                <a:latin typeface="Calibri"/>
                <a:ea typeface="微软雅黑"/>
              </a:rPr>
              <a:t>/</a:t>
            </a:r>
            <a:r>
              <a:rPr kumimoji="1" lang="zh-CN" altLang="en-US" sz="1400" kern="0" dirty="0">
                <a:solidFill>
                  <a:srgbClr val="FFFFFF"/>
                </a:solidFill>
                <a:latin typeface="Calibri"/>
                <a:ea typeface="微软雅黑"/>
              </a:rPr>
              <a:t>立项</a:t>
            </a:r>
          </a:p>
        </p:txBody>
      </p:sp>
      <p:sp>
        <p:nvSpPr>
          <p:cNvPr id="59" name="矩形 58"/>
          <p:cNvSpPr/>
          <p:nvPr/>
        </p:nvSpPr>
        <p:spPr>
          <a:xfrm>
            <a:off x="2856753" y="2629647"/>
            <a:ext cx="539972" cy="391458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200" kern="0" dirty="0">
                <a:solidFill>
                  <a:srgbClr val="FFFFFF"/>
                </a:solidFill>
                <a:latin typeface="Calibri"/>
                <a:ea typeface="微软雅黑"/>
              </a:rPr>
              <a:t>Sprint</a:t>
            </a:r>
            <a:r>
              <a:rPr kumimoji="1" lang="zh-CN" altLang="en-US" sz="1200" kern="0" dirty="0">
                <a:solidFill>
                  <a:srgbClr val="FFFFFF"/>
                </a:solidFill>
                <a:latin typeface="Calibri"/>
                <a:ea typeface="微软雅黑"/>
              </a:rPr>
              <a:t>计划</a:t>
            </a:r>
          </a:p>
        </p:txBody>
      </p:sp>
      <p:sp>
        <p:nvSpPr>
          <p:cNvPr id="60" name="矩形 59"/>
          <p:cNvSpPr/>
          <p:nvPr/>
        </p:nvSpPr>
        <p:spPr>
          <a:xfrm>
            <a:off x="4911481" y="2629647"/>
            <a:ext cx="500215" cy="424330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200" kern="0" dirty="0">
                <a:solidFill>
                  <a:srgbClr val="FFFFFF"/>
                </a:solidFill>
                <a:latin typeface="Calibri"/>
                <a:ea typeface="微软雅黑"/>
              </a:rPr>
              <a:t>评审</a:t>
            </a:r>
          </a:p>
        </p:txBody>
      </p:sp>
      <p:sp>
        <p:nvSpPr>
          <p:cNvPr id="61" name="矩形 60"/>
          <p:cNvSpPr/>
          <p:nvPr/>
        </p:nvSpPr>
        <p:spPr>
          <a:xfrm>
            <a:off x="5546158" y="3334870"/>
            <a:ext cx="1132547" cy="400424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200" kern="0" dirty="0">
                <a:solidFill>
                  <a:srgbClr val="FFFFFF"/>
                </a:solidFill>
                <a:latin typeface="Calibri"/>
                <a:ea typeface="微软雅黑"/>
              </a:rPr>
              <a:t>发布冲刺</a:t>
            </a:r>
          </a:p>
        </p:txBody>
      </p:sp>
      <p:sp>
        <p:nvSpPr>
          <p:cNvPr id="62" name="矩形 61"/>
          <p:cNvSpPr/>
          <p:nvPr/>
        </p:nvSpPr>
        <p:spPr>
          <a:xfrm>
            <a:off x="1945340" y="1691339"/>
            <a:ext cx="609600" cy="370543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200" kern="0" dirty="0">
                <a:solidFill>
                  <a:srgbClr val="FFFFFF"/>
                </a:solidFill>
                <a:latin typeface="Calibri"/>
                <a:ea typeface="微软雅黑"/>
              </a:rPr>
              <a:t>发布计划</a:t>
            </a:r>
          </a:p>
        </p:txBody>
      </p:sp>
      <p:sp>
        <p:nvSpPr>
          <p:cNvPr id="63" name="矩形 62"/>
          <p:cNvSpPr/>
          <p:nvPr/>
        </p:nvSpPr>
        <p:spPr>
          <a:xfrm>
            <a:off x="3412026" y="2968103"/>
            <a:ext cx="1468854" cy="199426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200" kern="0" dirty="0">
                <a:solidFill>
                  <a:srgbClr val="FFFFFF"/>
                </a:solidFill>
                <a:latin typeface="Calibri"/>
                <a:ea typeface="微软雅黑"/>
              </a:rPr>
              <a:t>需求梳理</a:t>
            </a:r>
          </a:p>
        </p:txBody>
      </p:sp>
      <p:sp>
        <p:nvSpPr>
          <p:cNvPr id="64" name="矩形 63"/>
          <p:cNvSpPr/>
          <p:nvPr/>
        </p:nvSpPr>
        <p:spPr>
          <a:xfrm>
            <a:off x="6774323" y="4383741"/>
            <a:ext cx="531912" cy="382494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200" kern="0" dirty="0">
                <a:solidFill>
                  <a:srgbClr val="FFFFFF"/>
                </a:solidFill>
                <a:latin typeface="Calibri"/>
                <a:ea typeface="微软雅黑"/>
              </a:rPr>
              <a:t>结项评审</a:t>
            </a:r>
          </a:p>
        </p:txBody>
      </p:sp>
      <p:sp>
        <p:nvSpPr>
          <p:cNvPr id="65" name="矩形 64"/>
          <p:cNvSpPr/>
          <p:nvPr/>
        </p:nvSpPr>
        <p:spPr>
          <a:xfrm>
            <a:off x="7365999" y="5075459"/>
            <a:ext cx="1404471" cy="424325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zh-CN" altLang="en-US" sz="1200" kern="0" dirty="0">
                <a:solidFill>
                  <a:srgbClr val="FFFFFF"/>
                </a:solidFill>
                <a:latin typeface="Calibri"/>
                <a:ea typeface="微软雅黑"/>
              </a:rPr>
              <a:t>产品维护</a:t>
            </a:r>
          </a:p>
        </p:txBody>
      </p:sp>
      <p:cxnSp>
        <p:nvCxnSpPr>
          <p:cNvPr id="66" name="直线箭头连接符 12"/>
          <p:cNvCxnSpPr/>
          <p:nvPr/>
        </p:nvCxnSpPr>
        <p:spPr>
          <a:xfrm>
            <a:off x="2898588" y="2405529"/>
            <a:ext cx="2525059" cy="14942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7" name="下弧形箭头 19"/>
          <p:cNvSpPr/>
          <p:nvPr/>
        </p:nvSpPr>
        <p:spPr>
          <a:xfrm rot="10800000">
            <a:off x="2808941" y="3257174"/>
            <a:ext cx="2644587" cy="328707"/>
          </a:xfrm>
          <a:prstGeom prst="curvedDownArrow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kern="0">
              <a:solidFill>
                <a:srgbClr val="000000"/>
              </a:solidFill>
              <a:latin typeface="Calibri"/>
              <a:ea typeface="微软雅黑"/>
            </a:endParaRPr>
          </a:p>
        </p:txBody>
      </p:sp>
      <p:cxnSp>
        <p:nvCxnSpPr>
          <p:cNvPr id="68" name="直线箭头连接符 20"/>
          <p:cNvCxnSpPr/>
          <p:nvPr/>
        </p:nvCxnSpPr>
        <p:spPr>
          <a:xfrm flipV="1">
            <a:off x="1825811" y="1541930"/>
            <a:ext cx="4882777" cy="1"/>
          </a:xfrm>
          <a:prstGeom prst="straightConnector1">
            <a:avLst/>
          </a:prstGeom>
          <a:noFill/>
          <a:ln w="25400" cap="flat" cmpd="sng" algn="ctr">
            <a:solidFill>
              <a:srgbClr val="4F81BD"/>
            </a:solidFill>
            <a:prstDash val="solid"/>
            <a:tailEnd type="arrow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69" name="下弧形箭头 22"/>
          <p:cNvSpPr/>
          <p:nvPr/>
        </p:nvSpPr>
        <p:spPr>
          <a:xfrm rot="10800000">
            <a:off x="1792941" y="4213408"/>
            <a:ext cx="4900706" cy="451224"/>
          </a:xfrm>
          <a:prstGeom prst="curvedDownArrow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kern="0">
              <a:solidFill>
                <a:srgbClr val="000000"/>
              </a:solidFill>
              <a:latin typeface="Calibri"/>
              <a:ea typeface="微软雅黑"/>
            </a:endParaRPr>
          </a:p>
        </p:txBody>
      </p:sp>
      <p:cxnSp>
        <p:nvCxnSpPr>
          <p:cNvPr id="70" name="直线连接符 24"/>
          <p:cNvCxnSpPr/>
          <p:nvPr/>
        </p:nvCxnSpPr>
        <p:spPr>
          <a:xfrm>
            <a:off x="1733176" y="1494118"/>
            <a:ext cx="0" cy="2614706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1" name="直线连接符 26"/>
          <p:cNvCxnSpPr/>
          <p:nvPr/>
        </p:nvCxnSpPr>
        <p:spPr>
          <a:xfrm>
            <a:off x="2853765" y="2151529"/>
            <a:ext cx="0" cy="1045883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2" name="直线连接符 41"/>
          <p:cNvCxnSpPr/>
          <p:nvPr/>
        </p:nvCxnSpPr>
        <p:spPr>
          <a:xfrm>
            <a:off x="5426607" y="2169460"/>
            <a:ext cx="0" cy="1045883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cxnSp>
        <p:nvCxnSpPr>
          <p:cNvPr id="73" name="直线连接符 47"/>
          <p:cNvCxnSpPr/>
          <p:nvPr/>
        </p:nvCxnSpPr>
        <p:spPr>
          <a:xfrm>
            <a:off x="6741440" y="1497107"/>
            <a:ext cx="0" cy="2614706"/>
          </a:xfrm>
          <a:prstGeom prst="line">
            <a:avLst/>
          </a:prstGeom>
          <a:noFill/>
          <a:ln w="25400" cap="flat" cmpd="sng" algn="ctr">
            <a:solidFill>
              <a:srgbClr val="4F81BD"/>
            </a:solidFill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</p:cxnSp>
      <p:sp>
        <p:nvSpPr>
          <p:cNvPr id="74" name="等腰三角形 73"/>
          <p:cNvSpPr/>
          <p:nvPr/>
        </p:nvSpPr>
        <p:spPr>
          <a:xfrm>
            <a:off x="1449294" y="1494118"/>
            <a:ext cx="164353" cy="179294"/>
          </a:xfrm>
          <a:prstGeom prst="triangl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kern="0">
              <a:solidFill>
                <a:srgbClr val="FFFFFF"/>
              </a:solidFill>
              <a:latin typeface="Calibri"/>
              <a:ea typeface="微软雅黑"/>
            </a:endParaRPr>
          </a:p>
        </p:txBody>
      </p:sp>
      <p:sp>
        <p:nvSpPr>
          <p:cNvPr id="75" name="等腰三角形 74"/>
          <p:cNvSpPr/>
          <p:nvPr/>
        </p:nvSpPr>
        <p:spPr>
          <a:xfrm>
            <a:off x="2468272" y="2094748"/>
            <a:ext cx="164353" cy="179294"/>
          </a:xfrm>
          <a:prstGeom prst="triangl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kern="0">
              <a:solidFill>
                <a:srgbClr val="FFFFFF"/>
              </a:solidFill>
              <a:latin typeface="Calibri"/>
              <a:ea typeface="微软雅黑"/>
            </a:endParaRPr>
          </a:p>
        </p:txBody>
      </p:sp>
      <p:sp>
        <p:nvSpPr>
          <p:cNvPr id="76" name="等腰三角形 75"/>
          <p:cNvSpPr/>
          <p:nvPr/>
        </p:nvSpPr>
        <p:spPr>
          <a:xfrm>
            <a:off x="5333585" y="3413980"/>
            <a:ext cx="164353" cy="179294"/>
          </a:xfrm>
          <a:prstGeom prst="triangl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kern="0" dirty="0">
              <a:solidFill>
                <a:srgbClr val="FFFFFF"/>
              </a:solidFill>
              <a:latin typeface="Calibri"/>
              <a:ea typeface="微软雅黑"/>
            </a:endParaRPr>
          </a:p>
        </p:txBody>
      </p:sp>
      <p:sp>
        <p:nvSpPr>
          <p:cNvPr id="77" name="等腰三角形 76"/>
          <p:cNvSpPr/>
          <p:nvPr/>
        </p:nvSpPr>
        <p:spPr>
          <a:xfrm>
            <a:off x="6541754" y="3824315"/>
            <a:ext cx="164353" cy="179294"/>
          </a:xfrm>
          <a:prstGeom prst="triangl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kern="0" dirty="0">
              <a:solidFill>
                <a:srgbClr val="FFFFFF"/>
              </a:solidFill>
              <a:latin typeface="Calibri"/>
              <a:ea typeface="微软雅黑"/>
            </a:endParaRPr>
          </a:p>
        </p:txBody>
      </p:sp>
      <p:sp>
        <p:nvSpPr>
          <p:cNvPr id="78" name="等腰三角形 77"/>
          <p:cNvSpPr/>
          <p:nvPr/>
        </p:nvSpPr>
        <p:spPr>
          <a:xfrm>
            <a:off x="7199087" y="4818160"/>
            <a:ext cx="164353" cy="179294"/>
          </a:xfrm>
          <a:prstGeom prst="triangl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kern="0" dirty="0">
              <a:solidFill>
                <a:srgbClr val="FFFFFF"/>
              </a:solidFill>
              <a:latin typeface="Calibri"/>
              <a:ea typeface="微软雅黑"/>
            </a:endParaRPr>
          </a:p>
        </p:txBody>
      </p:sp>
      <p:sp>
        <p:nvSpPr>
          <p:cNvPr id="79" name="矩形 78"/>
          <p:cNvSpPr/>
          <p:nvPr/>
        </p:nvSpPr>
        <p:spPr>
          <a:xfrm>
            <a:off x="3472622" y="2646814"/>
            <a:ext cx="184213" cy="268872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kern="0">
              <a:solidFill>
                <a:srgbClr val="FFFFFF"/>
              </a:solidFill>
              <a:latin typeface="Calibri"/>
              <a:ea typeface="微软雅黑"/>
            </a:endParaRPr>
          </a:p>
        </p:txBody>
      </p:sp>
      <p:sp>
        <p:nvSpPr>
          <p:cNvPr id="80" name="矩形 79"/>
          <p:cNvSpPr/>
          <p:nvPr/>
        </p:nvSpPr>
        <p:spPr>
          <a:xfrm>
            <a:off x="3732129" y="2646224"/>
            <a:ext cx="184213" cy="268872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kern="0">
              <a:solidFill>
                <a:srgbClr val="FFFFFF"/>
              </a:solidFill>
              <a:latin typeface="Calibri"/>
              <a:ea typeface="微软雅黑"/>
            </a:endParaRPr>
          </a:p>
        </p:txBody>
      </p:sp>
      <p:sp>
        <p:nvSpPr>
          <p:cNvPr id="81" name="矩形 80"/>
          <p:cNvSpPr/>
          <p:nvPr/>
        </p:nvSpPr>
        <p:spPr>
          <a:xfrm>
            <a:off x="4006937" y="2645634"/>
            <a:ext cx="184213" cy="268872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kern="0">
              <a:solidFill>
                <a:srgbClr val="FFFFFF"/>
              </a:solidFill>
              <a:latin typeface="Calibri"/>
              <a:ea typeface="微软雅黑"/>
            </a:endParaRPr>
          </a:p>
        </p:txBody>
      </p:sp>
      <p:sp>
        <p:nvSpPr>
          <p:cNvPr id="82" name="矩形 81"/>
          <p:cNvSpPr/>
          <p:nvPr/>
        </p:nvSpPr>
        <p:spPr>
          <a:xfrm>
            <a:off x="4267054" y="2645634"/>
            <a:ext cx="184213" cy="268872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kern="0">
              <a:solidFill>
                <a:srgbClr val="FFFFFF"/>
              </a:solidFill>
              <a:latin typeface="Calibri"/>
              <a:ea typeface="微软雅黑"/>
            </a:endParaRPr>
          </a:p>
        </p:txBody>
      </p:sp>
      <p:sp>
        <p:nvSpPr>
          <p:cNvPr id="83" name="矩形 82"/>
          <p:cNvSpPr/>
          <p:nvPr/>
        </p:nvSpPr>
        <p:spPr>
          <a:xfrm>
            <a:off x="4526561" y="2645044"/>
            <a:ext cx="184213" cy="268872"/>
          </a:xfrm>
          <a:prstGeom prst="rect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kern="0">
              <a:solidFill>
                <a:srgbClr val="FFFFFF"/>
              </a:solidFill>
              <a:latin typeface="Calibri"/>
              <a:ea typeface="微软雅黑"/>
            </a:endParaRPr>
          </a:p>
        </p:txBody>
      </p:sp>
      <p:sp>
        <p:nvSpPr>
          <p:cNvPr id="84" name="等腰三角形 83"/>
          <p:cNvSpPr/>
          <p:nvPr/>
        </p:nvSpPr>
        <p:spPr>
          <a:xfrm>
            <a:off x="8352545" y="5598089"/>
            <a:ext cx="164353" cy="179294"/>
          </a:xfrm>
          <a:prstGeom prst="triangle">
            <a:avLst/>
          </a:prstGeom>
          <a:gradFill rotWithShape="1">
            <a:gsLst>
              <a:gs pos="0">
                <a:srgbClr val="4F81BD">
                  <a:shade val="51000"/>
                  <a:satMod val="130000"/>
                </a:srgbClr>
              </a:gs>
              <a:gs pos="80000">
                <a:srgbClr val="4F81BD">
                  <a:shade val="93000"/>
                  <a:satMod val="130000"/>
                </a:srgbClr>
              </a:gs>
              <a:gs pos="100000">
                <a:srgbClr val="4F81BD">
                  <a:shade val="94000"/>
                  <a:satMod val="135000"/>
                </a:srgbClr>
              </a:gs>
            </a:gsLst>
            <a:lin ang="16200000" scaled="0"/>
          </a:gradFill>
          <a:ln w="9525" cap="flat" cmpd="sng" algn="ctr">
            <a:solidFill>
              <a:srgbClr val="4F81BD">
                <a:shade val="95000"/>
                <a:satMod val="105000"/>
              </a:srgbClr>
            </a:solidFill>
            <a:prstDash val="solid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  <p:txBody>
          <a:bodyPr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kumimoji="1" lang="zh-CN" altLang="en-US" kern="0" dirty="0">
              <a:solidFill>
                <a:srgbClr val="FFFFFF"/>
              </a:solidFill>
              <a:latin typeface="Calibri"/>
              <a:ea typeface="微软雅黑"/>
            </a:endParaRPr>
          </a:p>
        </p:txBody>
      </p:sp>
      <p:sp>
        <p:nvSpPr>
          <p:cNvPr id="85" name="文本框 59"/>
          <p:cNvSpPr txBox="1"/>
          <p:nvPr/>
        </p:nvSpPr>
        <p:spPr>
          <a:xfrm>
            <a:off x="1389530" y="1733176"/>
            <a:ext cx="533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400" kern="0" dirty="0">
                <a:solidFill>
                  <a:sysClr val="windowText" lastClr="000000"/>
                </a:solidFill>
              </a:rPr>
              <a:t>CP1</a:t>
            </a:r>
            <a:endParaRPr kumimoji="1" lang="zh-CN" alt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86" name="文本框 60"/>
          <p:cNvSpPr txBox="1"/>
          <p:nvPr/>
        </p:nvSpPr>
        <p:spPr>
          <a:xfrm>
            <a:off x="2423459" y="2303929"/>
            <a:ext cx="533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400" kern="0" dirty="0">
                <a:solidFill>
                  <a:sysClr val="windowText" lastClr="000000"/>
                </a:solidFill>
              </a:rPr>
              <a:t>CP2</a:t>
            </a:r>
            <a:endParaRPr kumimoji="1" lang="zh-CN" alt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87" name="文本框 61"/>
          <p:cNvSpPr txBox="1"/>
          <p:nvPr/>
        </p:nvSpPr>
        <p:spPr>
          <a:xfrm>
            <a:off x="5277224" y="3633694"/>
            <a:ext cx="533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400" kern="0" dirty="0">
                <a:solidFill>
                  <a:sysClr val="windowText" lastClr="000000"/>
                </a:solidFill>
              </a:rPr>
              <a:t>CP3</a:t>
            </a:r>
            <a:endParaRPr kumimoji="1" lang="zh-CN" alt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88" name="文本框 62"/>
          <p:cNvSpPr txBox="1"/>
          <p:nvPr/>
        </p:nvSpPr>
        <p:spPr>
          <a:xfrm>
            <a:off x="6472518" y="4052047"/>
            <a:ext cx="533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400" kern="0" dirty="0">
                <a:solidFill>
                  <a:sysClr val="windowText" lastClr="000000"/>
                </a:solidFill>
              </a:rPr>
              <a:t>CP4</a:t>
            </a:r>
            <a:endParaRPr kumimoji="1" lang="zh-CN" alt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89" name="文本框 63"/>
          <p:cNvSpPr txBox="1"/>
          <p:nvPr/>
        </p:nvSpPr>
        <p:spPr>
          <a:xfrm>
            <a:off x="7144871" y="5008282"/>
            <a:ext cx="533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400" kern="0" dirty="0">
                <a:solidFill>
                  <a:sysClr val="windowText" lastClr="000000"/>
                </a:solidFill>
              </a:rPr>
              <a:t>CP5</a:t>
            </a:r>
            <a:endParaRPr kumimoji="1" lang="zh-CN" altLang="en-US" sz="1400" kern="0" dirty="0">
              <a:solidFill>
                <a:sysClr val="windowText" lastClr="000000"/>
              </a:solidFill>
            </a:endParaRPr>
          </a:p>
        </p:txBody>
      </p:sp>
      <p:sp>
        <p:nvSpPr>
          <p:cNvPr id="90" name="文本框 64"/>
          <p:cNvSpPr txBox="1"/>
          <p:nvPr/>
        </p:nvSpPr>
        <p:spPr>
          <a:xfrm>
            <a:off x="8310283" y="5830047"/>
            <a:ext cx="5339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1" lang="en-US" altLang="zh-CN" sz="1400" kern="0" dirty="0">
                <a:solidFill>
                  <a:sysClr val="windowText" lastClr="000000"/>
                </a:solidFill>
              </a:rPr>
              <a:t>CP6</a:t>
            </a:r>
            <a:endParaRPr kumimoji="1" lang="zh-CN" altLang="en-US" sz="1400" kern="0" dirty="0"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5560164"/>
      </p:ext>
    </p:extLst>
  </p:cSld>
  <p:clrMapOvr>
    <a:masterClrMapping/>
  </p:clrMapOvr>
  <p:transition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 2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zh-CN" altLang="en-US" dirty="0">
                <a:ln w="1905"/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楷体" pitchFamily="49" charset="-122"/>
                <a:ea typeface="楷体" pitchFamily="49" charset="-122"/>
              </a:rPr>
              <a:t>轻量级监管检查点</a:t>
            </a:r>
            <a:endParaRPr lang="en-US" altLang="zh-CN" dirty="0">
              <a:ln w="1905"/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  <a:latin typeface="楷体" pitchFamily="49" charset="-122"/>
              <a:ea typeface="楷体" pitchFamily="49" charset="-122"/>
            </a:endParaRPr>
          </a:p>
        </p:txBody>
      </p:sp>
      <p:graphicFrame>
        <p:nvGraphicFramePr>
          <p:cNvPr id="36" name="表格 3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89007551"/>
              </p:ext>
            </p:extLst>
          </p:nvPr>
        </p:nvGraphicFramePr>
        <p:xfrm>
          <a:off x="358588" y="908720"/>
          <a:ext cx="8441764" cy="4740246"/>
        </p:xfrm>
        <a:graphic>
          <a:graphicData uri="http://schemas.openxmlformats.org/drawingml/2006/table">
            <a:tbl>
              <a:tblPr firstRow="1" bandRow="1"/>
              <a:tblGrid>
                <a:gridCol w="45172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15992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41850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90171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665367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51126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endParaRPr lang="zh-CN" altLang="en-US" sz="12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/>
                        <a:t>检查点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/>
                        <a:t>评审项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/>
                        <a:t>度量项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b="1" kern="1200">
                          <a:solidFill>
                            <a:schemeClr val="lt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/>
                        <a:t>备注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381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200" dirty="0"/>
                        <a:t>1</a:t>
                      </a:r>
                      <a:endParaRPr lang="zh-CN" altLang="en-US" sz="12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/>
                        <a:t>立项完成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/>
                        <a:t>业务目标陈述（或</a:t>
                      </a:r>
                      <a:r>
                        <a:rPr lang="en-US" altLang="zh-CN" sz="1200" dirty="0"/>
                        <a:t>MRD)</a:t>
                      </a:r>
                    </a:p>
                    <a:p>
                      <a:r>
                        <a:rPr lang="zh-CN" altLang="en-US" sz="1200" dirty="0"/>
                        <a:t>项目宏观计划</a:t>
                      </a:r>
                      <a:endParaRPr lang="en-US" altLang="zh-CN" sz="1200" dirty="0"/>
                    </a:p>
                    <a:p>
                      <a:r>
                        <a:rPr lang="zh-CN" altLang="en-US" sz="1200" dirty="0"/>
                        <a:t>风险点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/>
                        <a:t>软件规模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/>
                        <a:t>评审项在每次发布计划前进行优化调整调整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381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200" dirty="0"/>
                        <a:t>2</a:t>
                      </a:r>
                      <a:endParaRPr lang="zh-CN" altLang="en-US" sz="12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/>
                        <a:t>发布计划就绪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/>
                        <a:t>发布计划及业务目标陈述</a:t>
                      </a:r>
                      <a:endParaRPr lang="en-US" altLang="zh-CN" sz="1200" dirty="0"/>
                    </a:p>
                    <a:p>
                      <a:r>
                        <a:rPr lang="zh-CN" altLang="en-US" sz="1200" dirty="0"/>
                        <a:t>产品</a:t>
                      </a:r>
                      <a:r>
                        <a:rPr lang="en-US" altLang="zh-CN" sz="1200" dirty="0"/>
                        <a:t>backlog</a:t>
                      </a:r>
                    </a:p>
                    <a:p>
                      <a:r>
                        <a:rPr lang="en-US" altLang="zh-CN" sz="1200" dirty="0"/>
                        <a:t>DOD</a:t>
                      </a:r>
                      <a:endParaRPr lang="zh-CN" altLang="en-US" sz="12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软件规模</a:t>
                      </a:r>
                    </a:p>
                    <a:p>
                      <a:endParaRPr lang="zh-CN" altLang="en-US" sz="12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由</a:t>
                      </a:r>
                      <a:r>
                        <a:rPr lang="en-US" altLang="zh-CN" sz="1200" dirty="0"/>
                        <a:t>PO</a:t>
                      </a:r>
                      <a:r>
                        <a:rPr lang="zh-CN" altLang="en-US" sz="1200" dirty="0"/>
                        <a:t>发布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200" dirty="0"/>
                        <a:t>3</a:t>
                      </a:r>
                      <a:endParaRPr lang="zh-CN" altLang="en-US" sz="12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200" dirty="0"/>
                        <a:t>Sprint</a:t>
                      </a:r>
                      <a:r>
                        <a:rPr lang="zh-CN" altLang="en-US" sz="1200" dirty="0"/>
                        <a:t>评审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/>
                        <a:t>潜在可交付的产品本身</a:t>
                      </a:r>
                      <a:endParaRPr lang="en-US" altLang="zh-CN" sz="1200" dirty="0"/>
                    </a:p>
                    <a:p>
                      <a:r>
                        <a:rPr lang="zh-CN" altLang="en-US" sz="1200" dirty="0"/>
                        <a:t>更新后的产品</a:t>
                      </a:r>
                      <a:r>
                        <a:rPr lang="en-US" altLang="zh-CN" sz="1200" dirty="0"/>
                        <a:t>backlog</a:t>
                      </a:r>
                    </a:p>
                    <a:p>
                      <a:r>
                        <a:rPr lang="zh-CN" altLang="en-US" sz="1200" dirty="0"/>
                        <a:t>风险陈述</a:t>
                      </a:r>
                      <a:endParaRPr lang="en-US" altLang="zh-CN" sz="1200" dirty="0"/>
                    </a:p>
                    <a:p>
                      <a:r>
                        <a:rPr lang="en-US" altLang="zh-CN" sz="1200" dirty="0"/>
                        <a:t>Sprint</a:t>
                      </a:r>
                      <a:r>
                        <a:rPr lang="zh-CN" altLang="en-US" sz="1200" dirty="0"/>
                        <a:t>燃尽图</a:t>
                      </a:r>
                      <a:endParaRPr lang="en-US" altLang="zh-CN" sz="1200" dirty="0"/>
                    </a:p>
                    <a:p>
                      <a:r>
                        <a:rPr lang="zh-CN" altLang="en-US" sz="1200" dirty="0"/>
                        <a:t>发布燃尽图</a:t>
                      </a:r>
                      <a:endParaRPr lang="en-US" altLang="zh-CN" sz="1200" dirty="0"/>
                    </a:p>
                    <a:p>
                      <a:endParaRPr lang="en-US" altLang="zh-CN" sz="12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软件规模</a:t>
                      </a:r>
                    </a:p>
                    <a:p>
                      <a:r>
                        <a:rPr lang="zh-CN" altLang="en-US" sz="1200" dirty="0"/>
                        <a:t>团队速率</a:t>
                      </a:r>
                      <a:endParaRPr lang="en-US" altLang="zh-CN" sz="1200" dirty="0"/>
                    </a:p>
                    <a:p>
                      <a:r>
                        <a:rPr lang="zh-CN" altLang="en-US" sz="1200" dirty="0"/>
                        <a:t>发布燃尽图偏差</a:t>
                      </a:r>
                      <a:endParaRPr lang="en-US" altLang="zh-CN" sz="1200" dirty="0"/>
                    </a:p>
                    <a:p>
                      <a:r>
                        <a:rPr lang="zh-CN" altLang="en-US" sz="1200" dirty="0"/>
                        <a:t>团队目标达成率</a:t>
                      </a:r>
                      <a:endParaRPr lang="en-US" altLang="zh-CN" sz="1200" dirty="0"/>
                    </a:p>
                    <a:p>
                      <a:r>
                        <a:rPr lang="zh-CN" altLang="en-US" sz="1200" dirty="0">
                          <a:solidFill>
                            <a:srgbClr val="FF6600"/>
                          </a:solidFill>
                        </a:rPr>
                        <a:t>测试覆盖率</a:t>
                      </a:r>
                      <a:endParaRPr lang="en-US" altLang="zh-CN" sz="1200" dirty="0">
                        <a:solidFill>
                          <a:srgbClr val="FF6600"/>
                        </a:solidFill>
                      </a:endParaRPr>
                    </a:p>
                    <a:p>
                      <a:endParaRPr lang="zh-CN" altLang="en-US" sz="12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/>
                        <a:t>由</a:t>
                      </a:r>
                      <a:r>
                        <a:rPr lang="en-US" altLang="zh-CN" sz="1200" dirty="0" err="1"/>
                        <a:t>ScrumMaster</a:t>
                      </a:r>
                      <a:r>
                        <a:rPr lang="zh-CN" altLang="en-US" sz="1200" dirty="0"/>
                        <a:t>在回顾会议结束后发布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200" dirty="0"/>
                        <a:t>4</a:t>
                      </a:r>
                      <a:endParaRPr lang="zh-CN" altLang="en-US" sz="12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/>
                        <a:t>发布就绪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/>
                        <a:t>整体测试报告</a:t>
                      </a:r>
                      <a:endParaRPr lang="en-US" altLang="zh-CN" sz="1200" dirty="0"/>
                    </a:p>
                    <a:p>
                      <a:r>
                        <a:rPr lang="zh-CN" altLang="en-US" sz="1200" dirty="0"/>
                        <a:t>遗留问题及处理建议</a:t>
                      </a:r>
                      <a:endParaRPr lang="en-US" altLang="zh-CN" sz="12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/>
                        <a:t>缺陷数及遗留缺陷数</a:t>
                      </a:r>
                      <a:endParaRPr lang="en-US" altLang="zh-CN" sz="1200" dirty="0"/>
                    </a:p>
                    <a:p>
                      <a:r>
                        <a:rPr lang="zh-CN" altLang="en-US" sz="1200" dirty="0"/>
                        <a:t>测试完成率</a:t>
                      </a:r>
                      <a:endParaRPr lang="en-US" altLang="zh-CN" sz="12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发布燃尽图偏差</a:t>
                      </a:r>
                      <a:endParaRPr lang="en-US" altLang="zh-CN" sz="12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/>
                        <a:t>由</a:t>
                      </a:r>
                      <a:r>
                        <a:rPr lang="en-US" altLang="zh-CN" sz="1200" dirty="0"/>
                        <a:t>PO</a:t>
                      </a:r>
                      <a:r>
                        <a:rPr lang="zh-CN" altLang="en-US" sz="1200" dirty="0"/>
                        <a:t>在决定上线前发布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200" dirty="0"/>
                        <a:t>5</a:t>
                      </a:r>
                      <a:endParaRPr lang="zh-CN" altLang="en-US" sz="12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/>
                        <a:t>结项</a:t>
                      </a:r>
                      <a:endParaRPr lang="en-US" altLang="zh-CN" sz="1200" dirty="0"/>
                    </a:p>
                    <a:p>
                      <a:r>
                        <a:rPr lang="zh-CN" altLang="zh-CN" sz="1200" dirty="0">
                          <a:solidFill>
                            <a:srgbClr val="FF6600"/>
                          </a:solidFill>
                        </a:rPr>
                        <a:t>（</a:t>
                      </a:r>
                      <a:r>
                        <a:rPr lang="zh-CN" altLang="en-US" sz="1200" dirty="0">
                          <a:solidFill>
                            <a:srgbClr val="FF6600"/>
                          </a:solidFill>
                        </a:rPr>
                        <a:t>以此作为团队绩效的主要依据）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/>
                        <a:t>项目总结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>
                          <a:solidFill>
                            <a:srgbClr val="FF6600"/>
                          </a:solidFill>
                        </a:rPr>
                        <a:t>客户满意度</a:t>
                      </a:r>
                      <a:endParaRPr lang="en-US" altLang="zh-CN" sz="1200" dirty="0">
                        <a:solidFill>
                          <a:srgbClr val="FF6600"/>
                        </a:solidFill>
                      </a:endParaRPr>
                    </a:p>
                    <a:p>
                      <a:r>
                        <a:rPr lang="zh-CN" altLang="en-US" sz="1200" dirty="0"/>
                        <a:t>团队成熟度提升</a:t>
                      </a:r>
                      <a:endParaRPr lang="en-US" altLang="zh-CN" sz="12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软件规模</a:t>
                      </a: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>
                          <a:solidFill>
                            <a:srgbClr val="FF6600"/>
                          </a:solidFill>
                        </a:rPr>
                        <a:t>成本及收益核算</a:t>
                      </a:r>
                      <a:endParaRPr lang="en-US" altLang="zh-CN" sz="1200" dirty="0">
                        <a:solidFill>
                          <a:srgbClr val="FF6600"/>
                        </a:solidFill>
                      </a:endParaRP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/>
                        <a:t>由</a:t>
                      </a:r>
                      <a:r>
                        <a:rPr lang="en-US" altLang="zh-CN" sz="1200" dirty="0"/>
                        <a:t>PO</a:t>
                      </a:r>
                      <a:r>
                        <a:rPr lang="zh-CN" altLang="en-US" sz="1200" dirty="0"/>
                        <a:t>与</a:t>
                      </a:r>
                      <a:r>
                        <a:rPr lang="en-US" altLang="zh-CN" sz="1200" dirty="0" err="1"/>
                        <a:t>ScrumMaster</a:t>
                      </a:r>
                      <a:r>
                        <a:rPr lang="zh-CN" altLang="en-US" sz="1200" dirty="0"/>
                        <a:t>共同发布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en-US" altLang="zh-CN" sz="1200" dirty="0"/>
                        <a:t>6</a:t>
                      </a:r>
                      <a:endParaRPr lang="zh-CN" altLang="en-US" sz="12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/>
                        <a:t>阶段性运行评审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/>
                        <a:t>风险报告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缺陷数及缺陷趋势</a:t>
                      </a:r>
                      <a:endParaRPr lang="en-US" altLang="zh-CN" sz="1200" dirty="0"/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200" dirty="0"/>
                        <a:t>客户满意度</a:t>
                      </a:r>
                      <a:endParaRPr lang="en-US" altLang="zh-CN" sz="1200" dirty="0"/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1pPr>
                      <a:lvl2pPr marL="457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2pPr>
                      <a:lvl3pPr marL="914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3pPr>
                      <a:lvl4pPr marL="1371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4pPr>
                      <a:lvl5pPr marL="18288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5pPr>
                      <a:lvl6pPr marL="22860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6pPr>
                      <a:lvl7pPr marL="27432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7pPr>
                      <a:lvl8pPr marL="32004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8pPr>
                      <a:lvl9pPr marL="3657600" algn="l" defTabSz="914400" rtl="0" eaLnBrk="1" latinLnBrk="0" hangingPunct="1">
                        <a:defRPr sz="1800" kern="1200">
                          <a:solidFill>
                            <a:schemeClr val="dk1"/>
                          </a:solidFill>
                          <a:latin typeface="Calibri"/>
                          <a:ea typeface="微软雅黑"/>
                        </a:defRPr>
                      </a:lvl9pPr>
                    </a:lstStyle>
                    <a:p>
                      <a:r>
                        <a:rPr lang="zh-CN" altLang="en-US" sz="1200" dirty="0"/>
                        <a:t>由</a:t>
                      </a:r>
                      <a:r>
                        <a:rPr lang="en-US" altLang="zh-CN" sz="1200" dirty="0" err="1"/>
                        <a:t>ScrumMaster</a:t>
                      </a:r>
                      <a:r>
                        <a:rPr lang="zh-CN" altLang="en-US" sz="1200" dirty="0"/>
                        <a:t>在评审后发布</a:t>
                      </a:r>
                    </a:p>
                  </a:txBody>
                  <a:tcPr>
                    <a:lnL w="12700" cmpd="sng">
                      <a:solidFill>
                        <a:srgbClr val="FFFFFF"/>
                      </a:solidFill>
                    </a:lnL>
                    <a:lnR w="12700" cmpd="sng">
                      <a:solidFill>
                        <a:srgbClr val="FFFFFF"/>
                      </a:solidFill>
                    </a:lnR>
                    <a:lnT w="12700" cmpd="sng">
                      <a:solidFill>
                        <a:srgbClr val="FFFFFF"/>
                      </a:solidFill>
                    </a:lnT>
                    <a:lnB w="12700" cmpd="sng">
                      <a:solidFill>
                        <a:srgbClr val="FFFFFF"/>
                      </a:solidFill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F81BD">
                        <a:tint val="2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37" name="文本框 4"/>
          <p:cNvSpPr txBox="1"/>
          <p:nvPr/>
        </p:nvSpPr>
        <p:spPr>
          <a:xfrm>
            <a:off x="283882" y="5748425"/>
            <a:ext cx="83521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/>
              <a:buChar char="•"/>
            </a:pPr>
            <a:r>
              <a:rPr kumimoji="1"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评审项指对于流程规定的必须产出物，团队需要确保已经适合开始下一阶段的工作</a:t>
            </a:r>
            <a:endParaRPr kumimoji="1" lang="en-US" altLang="zh-CN" sz="1400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buFont typeface="Arial"/>
              <a:buChar char="•"/>
            </a:pPr>
            <a:r>
              <a:rPr kumimoji="1"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度量项是团队当前关心的关键业务指标，根据项目情况及团队成熟度不同，由</a:t>
            </a:r>
            <a:r>
              <a:rPr kumimoji="1" lang="en-US" altLang="zh-CN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</a:t>
            </a:r>
            <a:r>
              <a:rPr kumimoji="1" lang="zh-CN" altLang="en-US" sz="14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决定本阶段的优先指标是什么</a:t>
            </a:r>
          </a:p>
        </p:txBody>
      </p:sp>
    </p:spTree>
    <p:extLst>
      <p:ext uri="{BB962C8B-B14F-4D97-AF65-F5344CB8AC3E}">
        <p14:creationId xmlns:p14="http://schemas.microsoft.com/office/powerpoint/2010/main" val="3818725972"/>
      </p:ext>
    </p:extLst>
  </p:cSld>
  <p:clrMapOvr>
    <a:masterClrMapping/>
  </p:clrMapOvr>
  <p:transition>
    <p:strips dir="rd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案例一甘肃精准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  <p:sp>
        <p:nvSpPr>
          <p:cNvPr id="5" name="TextBox 4"/>
          <p:cNvSpPr txBox="1"/>
          <p:nvPr/>
        </p:nvSpPr>
        <p:spPr>
          <a:xfrm>
            <a:off x="7000745" y="1052736"/>
            <a:ext cx="1700974" cy="1754326"/>
          </a:xfrm>
          <a:prstGeom prst="rect">
            <a:avLst/>
          </a:prstGeom>
          <a:gradFill>
            <a:gsLst>
              <a:gs pos="0">
                <a:srgbClr val="0066FF"/>
              </a:gs>
              <a:gs pos="100000">
                <a:schemeClr val="accent1">
                  <a:tint val="44500"/>
                  <a:satMod val="160000"/>
                </a:schemeClr>
              </a:gs>
              <a:gs pos="100000">
                <a:schemeClr val="accent1">
                  <a:tint val="23500"/>
                  <a:satMod val="160000"/>
                </a:schemeClr>
              </a:gs>
            </a:gsLst>
            <a:lin ang="5400000" scaled="0"/>
          </a:gradFill>
        </p:spPr>
        <p:txBody>
          <a:bodyPr wrap="square" rtlCol="0">
            <a:spAutoFit/>
          </a:bodyPr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数据分析评价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新建敏捷项目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立项启动阶段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按照敏捷流程定义对轻量级监管模板使用。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8C5D5793-4DCC-4064-A351-77988CBC0F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541" y="887810"/>
            <a:ext cx="6775204" cy="301040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E020C54-095F-4BA5-91F0-CB1E6DBA3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5540" y="3837129"/>
            <a:ext cx="6775203" cy="2877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769483"/>
      </p:ext>
    </p:extLst>
  </p:cSld>
  <p:clrMapOvr>
    <a:masterClrMapping/>
  </p:clrMapOvr>
  <p:transition>
    <p:strips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2800" dirty="0"/>
              <a:t>案例二甘肃精准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7CCBDF68-7386-4202-856A-D69A94755EEE}" type="slidenum">
              <a:rPr lang="en-US" altLang="zh-CN" smtClean="0"/>
              <a:pPr>
                <a:defRPr/>
              </a:pPr>
              <a:t>9</a:t>
            </a:fld>
            <a:endParaRPr lang="en-US" altLang="zh-CN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4E407B39-3A75-4EC1-8490-0A332B8FEF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980728"/>
            <a:ext cx="4204255" cy="3168352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68C37B92-D776-4D5B-8911-D4D166DD9E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1758" y="980728"/>
            <a:ext cx="4724737" cy="316835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9455BABD-25AC-406F-992B-9BE0131BD6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44" y="4130005"/>
            <a:ext cx="5791100" cy="258512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xmlns="" id="{F5BDACB4-0AB1-413D-B0D1-317AAA5FDD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2125" y="4149080"/>
            <a:ext cx="3464369" cy="2519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506961"/>
      </p:ext>
    </p:extLst>
  </p:cSld>
  <p:clrMapOvr>
    <a:masterClrMapping/>
  </p:clrMapOvr>
  <p:transition>
    <p:strips dir="rd"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HzUp3eBUoUe201ocFcEcUw"/>
</p:tagLst>
</file>

<file path=ppt/theme/theme1.xml><?xml version="1.0" encoding="utf-8"?>
<a:theme xmlns:a="http://schemas.openxmlformats.org/drawingml/2006/main" name="中国电信甘肃万维公司-幻灯片模板">
  <a:themeElements>
    <a:clrScheme name="顶峰">
      <a:dk1>
        <a:sysClr val="windowText" lastClr="000000"/>
      </a:dk1>
      <a:lt1>
        <a:sysClr val="window" lastClr="FFFFFF"/>
      </a:lt1>
      <a:dk2>
        <a:srgbClr val="69676D"/>
      </a:dk2>
      <a:lt2>
        <a:srgbClr val="C9C2D1"/>
      </a:lt2>
      <a:accent1>
        <a:srgbClr val="CEB966"/>
      </a:accent1>
      <a:accent2>
        <a:srgbClr val="9CB084"/>
      </a:accent2>
      <a:accent3>
        <a:srgbClr val="6BB1C9"/>
      </a:accent3>
      <a:accent4>
        <a:srgbClr val="6585CF"/>
      </a:accent4>
      <a:accent5>
        <a:srgbClr val="7E6BC9"/>
      </a:accent5>
      <a:accent6>
        <a:srgbClr val="A379BB"/>
      </a:accent6>
      <a:hlink>
        <a:srgbClr val="410082"/>
      </a:hlink>
      <a:folHlink>
        <a:srgbClr val="93296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中国电信甘肃万维公司-幻灯片模板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08年10月项目运行分析报告</Template>
  <TotalTime>8</TotalTime>
  <Words>3627</Words>
  <Application>Microsoft Office PowerPoint</Application>
  <PresentationFormat>全屏显示(4:3)</PresentationFormat>
  <Paragraphs>701</Paragraphs>
  <Slides>56</Slides>
  <Notes>49</Notes>
  <HiddenSlides>0</HiddenSlides>
  <MMClips>0</MMClips>
  <ScaleCrop>false</ScaleCrop>
  <HeadingPairs>
    <vt:vector size="6" baseType="variant"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56</vt:i4>
      </vt:variant>
    </vt:vector>
  </HeadingPairs>
  <TitlesOfParts>
    <vt:vector size="59" baseType="lpstr">
      <vt:lpstr>中国电信甘肃万维公司-幻灯片模板</vt:lpstr>
      <vt:lpstr>1_中国电信甘肃万维公司-幻灯片模板</vt:lpstr>
      <vt:lpstr>Visio.Drawing.15</vt:lpstr>
      <vt:lpstr>CMMI规范、敏捷流程体系培训</vt:lpstr>
      <vt:lpstr>目录</vt:lpstr>
      <vt:lpstr>CMMI概念</vt:lpstr>
      <vt:lpstr>过程模型优化思路</vt:lpstr>
      <vt:lpstr>目录</vt:lpstr>
      <vt:lpstr>基于CMMI的轻量级监管流程</vt:lpstr>
      <vt:lpstr>轻量级监管检查点</vt:lpstr>
      <vt:lpstr>案例一甘肃精准</vt:lpstr>
      <vt:lpstr>案例二甘肃精准</vt:lpstr>
      <vt:lpstr>目录</vt:lpstr>
      <vt:lpstr>敏捷开发过程</vt:lpstr>
      <vt:lpstr>敏捷开发流程</vt:lpstr>
      <vt:lpstr>文件目录</vt:lpstr>
      <vt:lpstr>SCRUM方法</vt:lpstr>
      <vt:lpstr>SCRUM方法</vt:lpstr>
      <vt:lpstr>SCRUM方法</vt:lpstr>
      <vt:lpstr>SCRUM方法</vt:lpstr>
      <vt:lpstr>SCRUM方法</vt:lpstr>
      <vt:lpstr>SCRUM方法</vt:lpstr>
      <vt:lpstr>SCRUM方法</vt:lpstr>
      <vt:lpstr>SCRUM方法</vt:lpstr>
      <vt:lpstr>SCRUM方法</vt:lpstr>
      <vt:lpstr>SCRUM方法</vt:lpstr>
      <vt:lpstr>SCRUM方法</vt:lpstr>
      <vt:lpstr>SCRUM方法</vt:lpstr>
      <vt:lpstr>SCRUM方法</vt:lpstr>
      <vt:lpstr>目录</vt:lpstr>
      <vt:lpstr>SAFe4.0介绍</vt:lpstr>
      <vt:lpstr>企业实施SAFe路线图</vt:lpstr>
      <vt:lpstr>SAFe4.0-英文</vt:lpstr>
      <vt:lpstr>SAFe4.0-中文</vt:lpstr>
      <vt:lpstr>PowerPoint 演示文稿</vt:lpstr>
      <vt:lpstr>PowerPoint 演示文稿</vt:lpstr>
      <vt:lpstr>PowerPoint 演示文稿</vt:lpstr>
      <vt:lpstr>PowerPoint 演示文稿</vt:lpstr>
      <vt:lpstr>目录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过程改进</vt:lpstr>
      <vt:lpstr>学习资料</vt:lpstr>
      <vt:lpstr>Q&amp;A</vt:lpstr>
    </vt:vector>
  </TitlesOfParts>
  <Company>gsww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项目名称</dc:title>
  <dc:creator>程涛</dc:creator>
  <cp:lastModifiedBy>管理员</cp:lastModifiedBy>
  <cp:revision>422</cp:revision>
  <dcterms:created xsi:type="dcterms:W3CDTF">2006-12-22T01:10:02Z</dcterms:created>
  <dcterms:modified xsi:type="dcterms:W3CDTF">2019-06-18T03:44:25Z</dcterms:modified>
</cp:coreProperties>
</file>